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Layouts/slideLayout6.xml" ContentType="application/vnd.openxmlformats-officedocument.presentationml.slideLayout+xml"/>
  <Override PartName="/ppt/notesSlides/notesSlide38.xml" ContentType="application/vnd.openxmlformats-officedocument.presentationml.notesSlide+xml"/>
  <Override PartName="/ppt/notesSlides/notesSlide49.xml" ContentType="application/vnd.openxmlformats-officedocument.presentationml.notesSlide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Override PartName="/ppt/notesSlides/notesSlide45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notesSlides/notesSlide34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notesSlides/notesSlide23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ustom.xml" ContentType="application/vnd.openxmlformats-officedocument.custom-properties+xml"/>
  <Override PartName="/ppt/notesSlides/notesSlide12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77.xml" ContentType="application/vnd.openxmlformats-officedocument.presentationml.slide+xml"/>
  <Override PartName="/ppt/viewProps.xml" ContentType="application/vnd.openxmlformats-officedocument.presentationml.viewProp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48.xml" ContentType="application/vnd.openxmlformats-officedocument.presentationml.slide+xml"/>
  <Override PartName="/ppt/slides/slide66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3.xml" ContentType="application/vnd.openxmlformats-officedocument.presentationml.notes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55.xml" ContentType="application/vnd.openxmlformats-officedocument.presentationml.slide+xml"/>
  <Override PartName="/ppt/slides/slide73.xml" ContentType="application/vnd.openxmlformats-officedocument.presentationml.slide+xml"/>
  <Override PartName="/ppt/presProps.xml" ContentType="application/vnd.openxmlformats-officedocument.presentationml.presProps+xml"/>
  <Override PartName="/ppt/theme/theme2.xml" ContentType="application/vnd.openxmlformats-officedocument.theme+xml"/>
  <Override PartName="/ppt/notesSlides/notesSlide3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s/slide71.xml" ContentType="application/vnd.openxmlformats-officedocument.presentationml.slide+xml"/>
  <Override PartName="/ppt/slides/slide80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46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44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slides/slide78.xml" ContentType="application/vnd.openxmlformats-officedocument.presentationml.slide+xml"/>
  <Override PartName="/ppt/handoutMasters/handoutMaster1.xml" ContentType="application/vnd.openxmlformats-officedocument.presentationml.handoutMaster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notesSlides/notesSlide29.xml" ContentType="application/vnd.openxmlformats-officedocument.presentationml.notesSlide+xml"/>
  <Override PartName="/ppt/notesSlides/notesSlide47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Override PartName="/ppt/notesSlides/notesSlide18.xml" ContentType="application/vnd.openxmlformats-officedocument.presentationml.notesSlide+xml"/>
  <Override PartName="/ppt/notesSlides/notesSlide36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notesSlides/notesSlide25.xml" ContentType="application/vnd.openxmlformats-officedocument.presentationml.notesSlide+xml"/>
  <Override PartName="/ppt/notesSlides/notesSlide43.xml" ContentType="application/vnd.openxmlformats-officedocument.presentationml.notes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notesSlides/notesSlide14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21.xml" ContentType="application/vnd.openxmlformats-officedocument.presentationml.notesSlide+xml"/>
  <Override PartName="/ppt/slides/slide79.xml" ContentType="application/vnd.openxmlformats-officedocument.presentationml.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notesSlides/notesSlide5.xml" ContentType="application/vnd.openxmlformats-officedocument.presentationml.notes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57.xml" ContentType="application/vnd.openxmlformats-officedocument.presentationml.slide+xml"/>
  <Override PartName="/ppt/slides/slide75.xml" ContentType="application/vnd.openxmlformats-officedocument.presentationml.slide+xml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46.xml" ContentType="application/vnd.openxmlformats-officedocument.presentationml.slide+xml"/>
  <Override PartName="/ppt/slides/slide64.xml" ContentType="application/vnd.openxmlformats-officedocument.presentationml.slide+xml"/>
  <Override PartName="/ppt/slideLayouts/slideLayout5.xml" ContentType="application/vnd.openxmlformats-officedocument.presentationml.slideLayout+xml"/>
  <Override PartName="/ppt/notesSlides/notesSlide19.xml" ContentType="application/vnd.openxmlformats-officedocument.presentationml.notesSlide+xml"/>
  <Override PartName="/ppt/notesSlides/notesSlide48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1" r:id="rId1"/>
  </p:sldMasterIdLst>
  <p:notesMasterIdLst>
    <p:notesMasterId r:id="rId83"/>
  </p:notesMasterIdLst>
  <p:handoutMasterIdLst>
    <p:handoutMasterId r:id="rId84"/>
  </p:handoutMasterIdLst>
  <p:sldIdLst>
    <p:sldId id="467" r:id="rId2"/>
    <p:sldId id="367" r:id="rId3"/>
    <p:sldId id="469" r:id="rId4"/>
    <p:sldId id="468" r:id="rId5"/>
    <p:sldId id="453" r:id="rId6"/>
    <p:sldId id="471" r:id="rId7"/>
    <p:sldId id="470" r:id="rId8"/>
    <p:sldId id="466" r:id="rId9"/>
    <p:sldId id="454" r:id="rId10"/>
    <p:sldId id="446" r:id="rId11"/>
    <p:sldId id="473" r:id="rId12"/>
    <p:sldId id="474" r:id="rId13"/>
    <p:sldId id="476" r:id="rId14"/>
    <p:sldId id="477" r:id="rId15"/>
    <p:sldId id="457" r:id="rId16"/>
    <p:sldId id="478" r:id="rId17"/>
    <p:sldId id="460" r:id="rId18"/>
    <p:sldId id="480" r:id="rId19"/>
    <p:sldId id="464" r:id="rId20"/>
    <p:sldId id="481" r:id="rId21"/>
    <p:sldId id="447" r:id="rId22"/>
    <p:sldId id="484" r:id="rId23"/>
    <p:sldId id="488" r:id="rId24"/>
    <p:sldId id="489" r:id="rId25"/>
    <p:sldId id="490" r:id="rId26"/>
    <p:sldId id="491" r:id="rId27"/>
    <p:sldId id="492" r:id="rId28"/>
    <p:sldId id="493" r:id="rId29"/>
    <p:sldId id="496" r:id="rId30"/>
    <p:sldId id="494" r:id="rId31"/>
    <p:sldId id="495" r:id="rId32"/>
    <p:sldId id="497" r:id="rId33"/>
    <p:sldId id="498" r:id="rId34"/>
    <p:sldId id="499" r:id="rId35"/>
    <p:sldId id="500" r:id="rId36"/>
    <p:sldId id="501" r:id="rId37"/>
    <p:sldId id="502" r:id="rId38"/>
    <p:sldId id="503" r:id="rId39"/>
    <p:sldId id="504" r:id="rId40"/>
    <p:sldId id="505" r:id="rId41"/>
    <p:sldId id="506" r:id="rId42"/>
    <p:sldId id="507" r:id="rId43"/>
    <p:sldId id="508" r:id="rId44"/>
    <p:sldId id="509" r:id="rId45"/>
    <p:sldId id="510" r:id="rId46"/>
    <p:sldId id="513" r:id="rId47"/>
    <p:sldId id="449" r:id="rId48"/>
    <p:sldId id="485" r:id="rId49"/>
    <p:sldId id="486" r:id="rId50"/>
    <p:sldId id="487" r:id="rId51"/>
    <p:sldId id="511" r:id="rId52"/>
    <p:sldId id="465" r:id="rId53"/>
    <p:sldId id="482" r:id="rId54"/>
    <p:sldId id="533" r:id="rId55"/>
    <p:sldId id="512" r:id="rId56"/>
    <p:sldId id="514" r:id="rId57"/>
    <p:sldId id="515" r:id="rId58"/>
    <p:sldId id="516" r:id="rId59"/>
    <p:sldId id="518" r:id="rId60"/>
    <p:sldId id="519" r:id="rId61"/>
    <p:sldId id="520" r:id="rId62"/>
    <p:sldId id="521" r:id="rId63"/>
    <p:sldId id="534" r:id="rId64"/>
    <p:sldId id="535" r:id="rId65"/>
    <p:sldId id="536" r:id="rId66"/>
    <p:sldId id="537" r:id="rId67"/>
    <p:sldId id="538" r:id="rId68"/>
    <p:sldId id="539" r:id="rId69"/>
    <p:sldId id="540" r:id="rId70"/>
    <p:sldId id="541" r:id="rId71"/>
    <p:sldId id="542" r:id="rId72"/>
    <p:sldId id="517" r:id="rId73"/>
    <p:sldId id="522" r:id="rId74"/>
    <p:sldId id="524" r:id="rId75"/>
    <p:sldId id="523" r:id="rId76"/>
    <p:sldId id="531" r:id="rId77"/>
    <p:sldId id="532" r:id="rId78"/>
    <p:sldId id="463" r:id="rId79"/>
    <p:sldId id="450" r:id="rId80"/>
    <p:sldId id="544" r:id="rId81"/>
    <p:sldId id="334" r:id="rId82"/>
  </p:sldIdLst>
  <p:sldSz cx="9144000" cy="6858000" type="screen4x3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92">
          <p15:clr>
            <a:srgbClr val="A4A3A4"/>
          </p15:clr>
        </p15:guide>
        <p15:guide id="2" orient="horz" pos="204">
          <p15:clr>
            <a:srgbClr val="A4A3A4"/>
          </p15:clr>
        </p15:guide>
        <p15:guide id="3" orient="horz" pos="926">
          <p15:clr>
            <a:srgbClr val="A4A3A4"/>
          </p15:clr>
        </p15:guide>
        <p15:guide id="4" orient="horz" pos="1217">
          <p15:clr>
            <a:srgbClr val="A4A3A4"/>
          </p15:clr>
        </p15:guide>
        <p15:guide id="5" pos="2880">
          <p15:clr>
            <a:srgbClr val="A4A3A4"/>
          </p15:clr>
        </p15:guide>
        <p15:guide id="6" pos="43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0"/>
      </p:ext>
    </p:extLst>
  </p:showPr>
  <p:clrMru>
    <a:srgbClr val="E67016"/>
    <a:srgbClr val="EA870D"/>
    <a:srgbClr val="F1905F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22892" autoAdjust="0"/>
    <p:restoredTop sz="85861" autoAdjust="0"/>
  </p:normalViewPr>
  <p:slideViewPr>
    <p:cSldViewPr snapToGrid="0">
      <p:cViewPr varScale="1">
        <p:scale>
          <a:sx n="58" d="100"/>
          <a:sy n="58" d="100"/>
        </p:scale>
        <p:origin x="-1212" y="-52"/>
      </p:cViewPr>
      <p:guideLst>
        <p:guide orient="horz" pos="2192"/>
        <p:guide orient="horz" pos="204"/>
        <p:guide orient="horz" pos="926"/>
        <p:guide orient="horz" pos="1217"/>
        <p:guide pos="2880"/>
        <p:guide pos="43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notesMaster" Target="notesMasters/notesMaster1.xml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3F1BE8-4669-4ABE-81C7-14E93C6694A8}" type="datetimeFigureOut">
              <a:rPr lang="zh-CN" altLang="en-US" smtClean="0"/>
              <a:pPr/>
              <a:t>2017/6/30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8BB592-9683-4D0B-9153-760BA8F8A15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013899610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Header Placeholder 1"/>
          <p:cNvSpPr>
            <a:spLocks noGrp="1" noChangeArrowheads="1"/>
          </p:cNvSpPr>
          <p:nvPr>
            <p:ph type="hdr" sz="quarter" idx="4294967295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2051" name="Date Placeholder 2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/>
            </a:lvl1pPr>
          </a:lstStyle>
          <a:p>
            <a:pPr>
              <a:defRPr/>
            </a:pPr>
            <a:fld id="{704FD7C8-1CD4-498B-8E94-5FFFBB963666}" type="datetime1">
              <a:rPr lang="en-US" altLang="zh-CN"/>
              <a:pPr>
                <a:defRPr/>
              </a:pPr>
              <a:t>6/30/2017</a:t>
            </a:fld>
            <a:endParaRPr lang="en-US" altLang="zh-CN"/>
          </a:p>
        </p:txBody>
      </p:sp>
      <p:sp>
        <p:nvSpPr>
          <p:cNvPr id="2052" name="Slide Image Placeholder 3"/>
          <p:cNvSpPr>
            <a:spLocks noGrp="1" noRot="1" noChangeAspect="1" noChangeArrowheads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2053" name="Notes Placeholder 4"/>
          <p:cNvSpPr>
            <a:spLocks noGrp="1" noRot="1" noChangeAspect="1" noChangeArrowheads="1"/>
          </p:cNvSpPr>
          <p:nvPr/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defTabSz="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defTabSz="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defTabSz="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defTabSz="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defTabSz="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457200" defTabSz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914400" defTabSz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1371600" defTabSz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1828800" defTabSz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zh-CN" altLang="zh-CN" smtClean="0"/>
              <a:t>Click to edit Master text styles</a:t>
            </a:r>
          </a:p>
          <a:p>
            <a:pPr>
              <a:defRPr/>
            </a:pPr>
            <a:r>
              <a:rPr lang="zh-CN" altLang="zh-CN" smtClean="0"/>
              <a:t>Second level</a:t>
            </a:r>
          </a:p>
          <a:p>
            <a:pPr>
              <a:defRPr/>
            </a:pPr>
            <a:r>
              <a:rPr lang="zh-CN" altLang="zh-CN" smtClean="0"/>
              <a:t>Third level</a:t>
            </a:r>
          </a:p>
          <a:p>
            <a:pPr>
              <a:defRPr/>
            </a:pPr>
            <a:r>
              <a:rPr lang="zh-CN" altLang="zh-CN" smtClean="0"/>
              <a:t>Fourth level</a:t>
            </a:r>
          </a:p>
          <a:p>
            <a:pPr>
              <a:defRPr/>
            </a:pPr>
            <a:r>
              <a:rPr lang="zh-CN" altLang="zh-CN" smtClean="0"/>
              <a:t>Fifth level</a:t>
            </a:r>
          </a:p>
        </p:txBody>
      </p:sp>
      <p:sp>
        <p:nvSpPr>
          <p:cNvPr id="2054" name="Footer Placeholder 5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eaLnBrk="1" hangingPunct="1"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2055" name="Slide Number Placeholder 6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eaLnBrk="1" hangingPunct="1">
              <a:defRPr/>
            </a:lvl1pPr>
          </a:lstStyle>
          <a:p>
            <a:pPr>
              <a:defRPr/>
            </a:pPr>
            <a:fld id="{FC182A1B-B723-4F0F-854A-A5B73E16D83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xmlns="" val="1842304004"/>
      </p:ext>
    </p:extLst>
  </p:cSld>
  <p:clrMap bg1="dk2" tx1="lt1" bg2="dk1" tx2="lt2" accent1="accent1" accent2="accent2" accent3="accent3" accent4="accent4" accent5="accent5" accent6="accent6" hlink="hlink" folHlink="folHlink"/>
  <p:hf sldNum="0" hdr="0" ftr="0" dt="0"/>
  <p:notesStyle>
    <a:lvl1pPr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marL="228600" indent="-228600">
              <a:buFont typeface="+mj-lt"/>
              <a:buAutoNum type="arabicPeriod"/>
              <a:defRPr/>
            </a:pP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439456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31996863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4476764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39635180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16498613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31745971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26422355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14225655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4478352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marL="228600" indent="-228600">
              <a:buFont typeface="+mj-lt"/>
              <a:buAutoNum type="arabicPeriod"/>
              <a:defRPr/>
            </a:pP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5786148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marL="228600" indent="-228600">
              <a:buFont typeface="+mj-lt"/>
              <a:buAutoNum type="arabicPeriod"/>
              <a:defRPr/>
            </a:pP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5765010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41571195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313919254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marL="228600" indent="-228600">
              <a:buFont typeface="+mj-lt"/>
              <a:buAutoNum type="arabicPeriod"/>
              <a:defRPr/>
            </a:pP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33489444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46326310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290038383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53774121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383472150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194032967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414854152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103558180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36685910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158227289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385588085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175142878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304521970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150279283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38759294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141764477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173489496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220290678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266280185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40577883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387309288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166919206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327973378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73074512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65177719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159871956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132779505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311702431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121719593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marL="228600" indent="-228600">
              <a:buFont typeface="+mj-lt"/>
              <a:buAutoNum type="arabicPeriod"/>
              <a:defRPr/>
            </a:pP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47714726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13958968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40921704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 smtClean="0"/>
              <a:t>http://blog.csdn.net/csdnprogram/article/details/52155078</a:t>
            </a:r>
          </a:p>
          <a:p>
            <a:r>
              <a:rPr lang="en-US" altLang="zh-CN" dirty="0" smtClean="0"/>
              <a:t>1</a:t>
            </a:r>
            <a:r>
              <a:rPr lang="zh-CN" altLang="en-US" dirty="0" smtClean="0"/>
              <a:t>、</a:t>
            </a:r>
            <a:r>
              <a:rPr lang="en-US" altLang="zh-CN" dirty="0" smtClean="0"/>
              <a:t>VCS </a:t>
            </a:r>
            <a:r>
              <a:rPr lang="zh-CN" altLang="en-US" dirty="0" smtClean="0"/>
              <a:t>本地版本控制不能粒子提交</a:t>
            </a:r>
          </a:p>
          <a:p>
            <a:r>
              <a:rPr lang="en-US" altLang="zh-CN" dirty="0" smtClean="0"/>
              <a:t>2</a:t>
            </a:r>
            <a:r>
              <a:rPr lang="zh-CN" altLang="en-US" dirty="0" smtClean="0"/>
              <a:t>、</a:t>
            </a:r>
            <a:r>
              <a:rPr lang="en-US" altLang="zh-CN" dirty="0" smtClean="0"/>
              <a:t>VSS</a:t>
            </a:r>
            <a:r>
              <a:rPr lang="zh-CN" altLang="en-US" dirty="0" smtClean="0"/>
              <a:t>、</a:t>
            </a:r>
            <a:r>
              <a:rPr lang="en-US" altLang="zh-CN" dirty="0" smtClean="0"/>
              <a:t>CVS </a:t>
            </a:r>
            <a:r>
              <a:rPr lang="zh-CN" altLang="en-US" dirty="0" smtClean="0"/>
              <a:t>集中版本控制不支持粒子提交</a:t>
            </a:r>
          </a:p>
          <a:p>
            <a:r>
              <a:rPr lang="en-US" altLang="zh-CN" dirty="0" smtClean="0"/>
              <a:t>3</a:t>
            </a:r>
            <a:r>
              <a:rPr lang="zh-CN" altLang="en-US" dirty="0" smtClean="0"/>
              <a:t>、</a:t>
            </a:r>
            <a:r>
              <a:rPr lang="en-US" altLang="zh-CN" dirty="0" err="1" smtClean="0"/>
              <a:t>ClearCase</a:t>
            </a:r>
            <a:r>
              <a:rPr lang="zh-CN" altLang="en-US" dirty="0" smtClean="0"/>
              <a:t>、</a:t>
            </a:r>
            <a:r>
              <a:rPr lang="en-US" altLang="zh-CN" dirty="0" smtClean="0"/>
              <a:t>SVN</a:t>
            </a:r>
            <a:r>
              <a:rPr lang="zh-CN" altLang="en-US" dirty="0" smtClean="0"/>
              <a:t>、</a:t>
            </a:r>
            <a:r>
              <a:rPr lang="en-US" altLang="zh-CN" dirty="0" smtClean="0"/>
              <a:t>Perforce</a:t>
            </a:r>
            <a:r>
              <a:rPr lang="zh-CN" altLang="en-US" dirty="0" smtClean="0"/>
              <a:t>、</a:t>
            </a:r>
            <a:r>
              <a:rPr lang="en-US" altLang="zh-CN" dirty="0" smtClean="0"/>
              <a:t>TFS </a:t>
            </a:r>
            <a:r>
              <a:rPr lang="zh-CN" altLang="en-US" dirty="0" smtClean="0"/>
              <a:t>集中版本控制支持粒子提交，不支持分布式。</a:t>
            </a:r>
          </a:p>
          <a:p>
            <a:r>
              <a:rPr lang="en-US" altLang="zh-CN" dirty="0" smtClean="0"/>
              <a:t>4</a:t>
            </a:r>
            <a:r>
              <a:rPr lang="zh-CN" altLang="en-US" dirty="0" smtClean="0"/>
              <a:t>、</a:t>
            </a:r>
            <a:r>
              <a:rPr lang="en-US" altLang="zh-CN" dirty="0" smtClean="0"/>
              <a:t>Mercurial</a:t>
            </a:r>
            <a:r>
              <a:rPr lang="zh-CN" altLang="en-US" dirty="0" smtClean="0"/>
              <a:t>（水银</a:t>
            </a:r>
            <a:r>
              <a:rPr lang="en-US" altLang="zh-CN" dirty="0" smtClean="0"/>
              <a:t>/</a:t>
            </a:r>
            <a:r>
              <a:rPr lang="zh-CN" altLang="en-US" dirty="0" smtClean="0"/>
              <a:t>水星）、</a:t>
            </a:r>
            <a:r>
              <a:rPr lang="en-US" altLang="zh-CN" dirty="0" smtClean="0"/>
              <a:t>Git </a:t>
            </a:r>
            <a:r>
              <a:rPr lang="zh-CN" altLang="en-US" dirty="0" smtClean="0"/>
              <a:t>分布式版本控制支持粒子提交，支持分布式。</a:t>
            </a:r>
            <a:endParaRPr lang="en-US" altLang="zh-CN" dirty="0" smtClean="0"/>
          </a:p>
          <a:p>
            <a:r>
              <a:rPr lang="zh-CN" altLang="en-US" dirty="0" smtClean="0"/>
              <a:t>简单理解，分布式系统就是把一些计算机通过网络连接起来，然后协同工作。协同工作需要解决两个问题：</a:t>
            </a:r>
          </a:p>
          <a:p>
            <a:r>
              <a:rPr lang="en-US" altLang="zh-CN" dirty="0" smtClean="0"/>
              <a:t>1</a:t>
            </a:r>
            <a:r>
              <a:rPr lang="zh-CN" altLang="en-US" dirty="0" smtClean="0"/>
              <a:t>）任务分解</a:t>
            </a:r>
          </a:p>
          <a:p>
            <a:r>
              <a:rPr lang="zh-CN" altLang="en-US" dirty="0" smtClean="0"/>
              <a:t>把一个问题拆解成若干个独立任务，每个任务在一台节点上运行，实现多任务的并发执行。</a:t>
            </a:r>
          </a:p>
          <a:p>
            <a:r>
              <a:rPr lang="en-US" altLang="zh-CN" dirty="0" smtClean="0"/>
              <a:t>2</a:t>
            </a:r>
            <a:r>
              <a:rPr lang="zh-CN" altLang="en-US" dirty="0" smtClean="0"/>
              <a:t>）节点通信</a:t>
            </a:r>
          </a:p>
          <a:p>
            <a:r>
              <a:rPr lang="zh-CN" altLang="en-US" dirty="0" smtClean="0"/>
              <a:t>节点之间互相通信，需要设计特定的通信协议来实现。协议可以采用</a:t>
            </a:r>
            <a:r>
              <a:rPr lang="en-US" altLang="zh-CN" dirty="0" smtClean="0"/>
              <a:t>RPC</a:t>
            </a:r>
            <a:r>
              <a:rPr lang="zh-CN" altLang="en-US" dirty="0" smtClean="0"/>
              <a:t>或</a:t>
            </a:r>
            <a:r>
              <a:rPr lang="en-US" altLang="zh-CN" dirty="0" smtClean="0"/>
              <a:t>Message Queue</a:t>
            </a:r>
            <a:r>
              <a:rPr lang="zh-CN" altLang="en-US" dirty="0" smtClean="0"/>
              <a:t>等方式。</a:t>
            </a:r>
          </a:p>
        </p:txBody>
      </p:sp>
    </p:spTree>
    <p:extLst>
      <p:ext uri="{BB962C8B-B14F-4D97-AF65-F5344CB8AC3E}">
        <p14:creationId xmlns:p14="http://schemas.microsoft.com/office/powerpoint/2010/main" xmlns="" val="32997649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marL="228600" indent="-228600">
              <a:buFont typeface="+mj-lt"/>
              <a:buAutoNum type="arabicPeriod"/>
              <a:defRPr/>
            </a:pP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4143664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4191808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38222044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22361" b="37778"/>
          <a:stretch/>
        </p:blipFill>
        <p:spPr>
          <a:xfrm>
            <a:off x="0" y="1533525"/>
            <a:ext cx="9144000" cy="273367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4197350"/>
            <a:ext cx="7772400" cy="1470025"/>
          </a:xfrm>
          <a:prstGeom prst="rect">
            <a:avLst/>
          </a:prstGeom>
        </p:spPr>
        <p:txBody>
          <a:bodyPr anchor="ctr"/>
          <a:lstStyle>
            <a:lvl1pPr algn="ctr">
              <a:defRPr>
                <a:solidFill>
                  <a:schemeClr val="bg2"/>
                </a:solidFill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grpSp>
        <p:nvGrpSpPr>
          <p:cNvPr id="6" name="组合 2"/>
          <p:cNvGrpSpPr/>
          <p:nvPr userDrawn="1"/>
        </p:nvGrpSpPr>
        <p:grpSpPr bwMode="auto">
          <a:xfrm>
            <a:off x="6129338" y="542925"/>
            <a:ext cx="3014662" cy="723900"/>
            <a:chOff x="7350959" y="5852537"/>
            <a:chExt cx="3013506" cy="723328"/>
          </a:xfrm>
        </p:grpSpPr>
        <p:sp>
          <p:nvSpPr>
            <p:cNvPr id="7" name="文本框 5"/>
            <p:cNvSpPr txBox="1">
              <a:spLocks noChangeArrowheads="1"/>
            </p:cNvSpPr>
            <p:nvPr/>
          </p:nvSpPr>
          <p:spPr bwMode="auto">
            <a:xfrm>
              <a:off x="7950081" y="6067575"/>
              <a:ext cx="2414384" cy="461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2400" dirty="0">
                  <a:solidFill>
                    <a:srgbClr val="EA870D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rPr>
                <a:t>信息素养实践 一</a:t>
              </a:r>
            </a:p>
          </p:txBody>
        </p:sp>
        <p:pic>
          <p:nvPicPr>
            <p:cNvPr id="8" name="图片 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50959" y="5852537"/>
              <a:ext cx="727892" cy="7233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2" name="Isosceles Triangle 5"/>
          <p:cNvSpPr>
            <a:spLocks noChangeArrowheads="1"/>
          </p:cNvSpPr>
          <p:nvPr userDrawn="1"/>
        </p:nvSpPr>
        <p:spPr bwMode="auto">
          <a:xfrm rot="10800000" flipV="1">
            <a:off x="8151960" y="3524641"/>
            <a:ext cx="789448" cy="324495"/>
          </a:xfrm>
          <a:prstGeom prst="triangle">
            <a:avLst>
              <a:gd name="adj" fmla="val 50000"/>
            </a:avLst>
          </a:prstGeom>
          <a:solidFill>
            <a:srgbClr val="ED5E0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9050">
                <a:solidFill>
                  <a:srgbClr val="2570BA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3" name="Isosceles Triangle 6"/>
          <p:cNvSpPr>
            <a:spLocks noChangeArrowheads="1"/>
          </p:cNvSpPr>
          <p:nvPr userDrawn="1"/>
        </p:nvSpPr>
        <p:spPr bwMode="auto">
          <a:xfrm rot="10800000" flipV="1">
            <a:off x="7519576" y="3743804"/>
            <a:ext cx="789448" cy="324495"/>
          </a:xfrm>
          <a:prstGeom prst="triangle">
            <a:avLst>
              <a:gd name="adj" fmla="val 50000"/>
            </a:avLst>
          </a:prstGeom>
          <a:solidFill>
            <a:srgbClr val="FFA60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9050">
                <a:solidFill>
                  <a:srgbClr val="2570BA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4" name="Isosceles Triangle 7"/>
          <p:cNvSpPr>
            <a:spLocks noChangeArrowheads="1"/>
          </p:cNvSpPr>
          <p:nvPr userDrawn="1"/>
        </p:nvSpPr>
        <p:spPr bwMode="auto">
          <a:xfrm rot="10800000" flipV="1">
            <a:off x="8056271" y="3266896"/>
            <a:ext cx="467974" cy="192357"/>
          </a:xfrm>
          <a:prstGeom prst="triangle">
            <a:avLst>
              <a:gd name="adj" fmla="val 50000"/>
            </a:avLst>
          </a:prstGeom>
          <a:noFill/>
          <a:ln w="19050" cap="rnd">
            <a:solidFill>
              <a:schemeClr val="bg2"/>
            </a:solidFill>
            <a:miter lim="800000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5" name="Isosceles Triangle 8"/>
          <p:cNvSpPr>
            <a:spLocks noChangeArrowheads="1"/>
          </p:cNvSpPr>
          <p:nvPr userDrawn="1"/>
        </p:nvSpPr>
        <p:spPr bwMode="auto">
          <a:xfrm rot="10800000" flipV="1">
            <a:off x="8789364" y="3459256"/>
            <a:ext cx="233986" cy="96178"/>
          </a:xfrm>
          <a:prstGeom prst="triangle">
            <a:avLst>
              <a:gd name="adj" fmla="val 50000"/>
            </a:avLst>
          </a:prstGeom>
          <a:noFill/>
          <a:ln w="19050" cap="rnd">
            <a:solidFill>
              <a:schemeClr val="tx1"/>
            </a:solidFill>
            <a:miter lim="800000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6" name="Isosceles Triangle 9"/>
          <p:cNvSpPr>
            <a:spLocks noChangeArrowheads="1"/>
          </p:cNvSpPr>
          <p:nvPr userDrawn="1"/>
        </p:nvSpPr>
        <p:spPr bwMode="auto">
          <a:xfrm rot="10800000" flipV="1">
            <a:off x="6686500" y="3250860"/>
            <a:ext cx="1975062" cy="811831"/>
          </a:xfrm>
          <a:prstGeom prst="triangle">
            <a:avLst>
              <a:gd name="adj" fmla="val 50000"/>
            </a:avLst>
          </a:prstGeom>
          <a:noFill/>
          <a:ln w="19050" cap="rnd">
            <a:solidFill>
              <a:srgbClr val="FFA600"/>
            </a:solidFill>
            <a:miter lim="800000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9897557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 noChangeArrowheads="1"/>
          </p:cNvSpPr>
          <p:nvPr>
            <p:ph type="title" idx="4294967295"/>
          </p:nvPr>
        </p:nvSpPr>
        <p:spPr>
          <a:xfrm>
            <a:off x="685799" y="654050"/>
            <a:ext cx="8156575" cy="815975"/>
          </a:xfrm>
          <a:prstGeom prst="rect">
            <a:avLst/>
          </a:prstGeom>
        </p:spPr>
        <p:txBody>
          <a:bodyPr/>
          <a:lstStyle/>
          <a:p>
            <a:pPr algn="ctr" eaLnBrk="1" hangingPunct="1"/>
            <a:r>
              <a:rPr lang="zh-CN" altLang="en-US" sz="5400" dirty="0" smtClean="0">
                <a:solidFill>
                  <a:srgbClr val="ED5E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目  录</a:t>
            </a:r>
            <a:endParaRPr lang="zh-CN" altLang="zh-CN" sz="5400" dirty="0" smtClean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4" name="Content Placeholder 12"/>
          <p:cNvSpPr txBox="1">
            <a:spLocks noChangeArrowheads="1"/>
          </p:cNvSpPr>
          <p:nvPr userDrawn="1"/>
        </p:nvSpPr>
        <p:spPr bwMode="auto">
          <a:xfrm>
            <a:off x="1327151" y="1678305"/>
            <a:ext cx="7515224" cy="46018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85750" indent="-285750"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  <a:spcAft>
                <a:spcPts val="600"/>
              </a:spcAft>
              <a:buClr>
                <a:srgbClr val="D23B07"/>
              </a:buClr>
              <a:buFont typeface="Wingdings" panose="05000000000000000000" pitchFamily="2" charset="2"/>
              <a:buChar char="§"/>
            </a:pPr>
            <a:r>
              <a:rPr lang="zh-CN" altLang="en-US" sz="2400" dirty="0" smtClean="0">
                <a:solidFill>
                  <a:schemeClr val="bg2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Arial Unicode MS" panose="020B0604020202020204" pitchFamily="34" charset="-122"/>
                <a:sym typeface="Calibri" panose="020F0502020204030204" pitchFamily="34" charset="0"/>
              </a:rPr>
              <a:t>单击此处插入小节标题</a:t>
            </a:r>
            <a:endParaRPr lang="zh-CN" altLang="zh-CN" sz="2400" dirty="0">
              <a:solidFill>
                <a:schemeClr val="bg2"/>
              </a:solidFill>
              <a:latin typeface="DFMoW4-B5" charset="-120"/>
              <a:ea typeface="DFMoW4-B5" charset="-120"/>
              <a:cs typeface="Arial Unicode MS" panose="020B0604020202020204" pitchFamily="34" charset="-122"/>
              <a:sym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5239099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普通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457200" y="359290"/>
            <a:ext cx="8229600" cy="1143000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7" name="内容占位符 3"/>
          <p:cNvSpPr>
            <a:spLocks noGrp="1"/>
          </p:cNvSpPr>
          <p:nvPr>
            <p:ph sz="half" idx="2"/>
          </p:nvPr>
        </p:nvSpPr>
        <p:spPr>
          <a:xfrm>
            <a:off x="457200" y="1784349"/>
            <a:ext cx="8229600" cy="4111625"/>
          </a:xfrm>
          <a:prstGeom prst="rect">
            <a:avLst/>
          </a:prstGeom>
        </p:spPr>
        <p:txBody>
          <a:bodyPr/>
          <a:lstStyle>
            <a:lvl1pPr marL="266700" indent="-266700">
              <a:buClrTx/>
              <a:buFont typeface="Arial" panose="020B0604020202020204" pitchFamily="34" charset="0"/>
              <a:buChar char="•"/>
              <a:defRPr sz="280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14375" indent="-257175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62050" indent="-2476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00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19250" indent="-2476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1971675" indent="-142875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pic>
        <p:nvPicPr>
          <p:cNvPr id="8" name="图片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0432" t="4443" r="22231" b="32346"/>
          <a:stretch>
            <a:fillRect/>
          </a:stretch>
        </p:blipFill>
        <p:spPr bwMode="auto">
          <a:xfrm>
            <a:off x="111125" y="5989288"/>
            <a:ext cx="458120" cy="4413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图片 1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8124" t="66331" r="13905" b="15274"/>
          <a:stretch>
            <a:fillRect/>
          </a:stretch>
        </p:blipFill>
        <p:spPr bwMode="auto">
          <a:xfrm>
            <a:off x="592809" y="6006214"/>
            <a:ext cx="2091005" cy="4310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37974549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分栏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457200" y="359290"/>
            <a:ext cx="8229600" cy="1143000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pic>
        <p:nvPicPr>
          <p:cNvPr id="8" name="图片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0432" t="4443" r="22231" b="32346"/>
          <a:stretch>
            <a:fillRect/>
          </a:stretch>
        </p:blipFill>
        <p:spPr bwMode="auto">
          <a:xfrm>
            <a:off x="111125" y="5989288"/>
            <a:ext cx="458120" cy="4413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图片 1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8124" t="66331" r="13905" b="15274"/>
          <a:stretch>
            <a:fillRect/>
          </a:stretch>
        </p:blipFill>
        <p:spPr bwMode="auto">
          <a:xfrm>
            <a:off x="592809" y="6006214"/>
            <a:ext cx="2091005" cy="4310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文本框 9"/>
          <p:cNvSpPr txBox="1"/>
          <p:nvPr userDrawn="1"/>
        </p:nvSpPr>
        <p:spPr>
          <a:xfrm>
            <a:off x="8020050" y="6460093"/>
            <a:ext cx="112395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dirty="0" smtClean="0"/>
              <a:t>李玮玮</a:t>
            </a:r>
            <a:endParaRPr lang="zh-CN" altLang="en-US" dirty="0"/>
          </a:p>
        </p:txBody>
      </p:sp>
      <p:sp>
        <p:nvSpPr>
          <p:cNvPr id="11" name="内容占位符 2"/>
          <p:cNvSpPr>
            <a:spLocks noGrp="1"/>
          </p:cNvSpPr>
          <p:nvPr>
            <p:ph sz="half" idx="1"/>
          </p:nvPr>
        </p:nvSpPr>
        <p:spPr>
          <a:xfrm>
            <a:off x="457200" y="1781176"/>
            <a:ext cx="4038600" cy="4344988"/>
          </a:xfrm>
          <a:prstGeom prst="rect">
            <a:avLst/>
          </a:prstGeom>
        </p:spPr>
        <p:txBody>
          <a:bodyPr/>
          <a:lstStyle>
            <a:lvl1pPr marL="266700" indent="-266700" algn="l" defTabSz="457200" rtl="0" eaLnBrk="0" fontAlgn="base" hangingPunct="0">
              <a:spcBef>
                <a:spcPct val="20000"/>
              </a:spcBef>
              <a:spcAft>
                <a:spcPts val="600"/>
              </a:spcAft>
              <a:buClrTx/>
              <a:buFont typeface="Arial" panose="020B0604020202020204" pitchFamily="34" charset="0"/>
              <a:buChar char="•"/>
              <a:defRPr lang="zh-CN" altLang="en-US" sz="2800" dirty="0" smtClean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Calibri" panose="020F0502020204030204" pitchFamily="34" charset="0"/>
              </a:defRPr>
            </a:lvl1pPr>
            <a:lvl2pPr marL="714375" indent="-257175" algn="l" defTabSz="457200" rtl="0" eaLnBrk="0" fontAlgn="base" hangingPunct="0">
              <a:spcBef>
                <a:spcPct val="20000"/>
              </a:spcBef>
              <a:spcAft>
                <a:spcPts val="600"/>
              </a:spcAft>
              <a:buClrTx/>
              <a:buFont typeface="Arial" panose="020B0604020202020204" pitchFamily="34" charset="0"/>
              <a:buChar char="•"/>
              <a:defRPr lang="zh-CN" altLang="en-US" sz="2400" dirty="0" smtClean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Calibri" panose="020F0502020204030204" pitchFamily="34" charset="0"/>
              </a:defRPr>
            </a:lvl2pPr>
            <a:lvl3pPr marL="1162050" indent="-247650" algn="l" defTabSz="457200" rtl="0" eaLnBrk="0" fontAlgn="base" hangingPunct="0">
              <a:spcBef>
                <a:spcPct val="20000"/>
              </a:spcBef>
              <a:spcAft>
                <a:spcPts val="600"/>
              </a:spcAft>
              <a:buClrTx/>
              <a:buFont typeface="Arial" panose="020B0604020202020204" pitchFamily="34" charset="0"/>
              <a:buChar char="•"/>
              <a:defRPr lang="zh-CN" altLang="en-US" sz="2000" dirty="0" smtClean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Calibri" panose="020F0502020204030204" pitchFamily="34" charset="0"/>
              </a:defRPr>
            </a:lvl3pPr>
            <a:lvl4pPr marL="1619250" indent="-247650" algn="l" defTabSz="457200" rtl="0" eaLnBrk="0" fontAlgn="base" hangingPunct="0">
              <a:spcBef>
                <a:spcPct val="20000"/>
              </a:spcBef>
              <a:spcAft>
                <a:spcPts val="600"/>
              </a:spcAft>
              <a:buClrTx/>
              <a:buFont typeface="Arial" panose="020B0604020202020204" pitchFamily="34" charset="0"/>
              <a:buChar char="•"/>
              <a:tabLst>
                <a:tab pos="1619250" algn="l"/>
              </a:tabLst>
              <a:defRPr lang="zh-CN" altLang="en-US" sz="1800" dirty="0" smtClean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Calibri" panose="020F0502020204030204" pitchFamily="34" charset="0"/>
              </a:defRPr>
            </a:lvl4pPr>
            <a:lvl5pPr marL="1971675" indent="-142875" algn="l" defTabSz="457200" rtl="0" eaLnBrk="0" fontAlgn="base" hangingPunct="0">
              <a:spcBef>
                <a:spcPct val="20000"/>
              </a:spcBef>
              <a:spcAft>
                <a:spcPts val="600"/>
              </a:spcAft>
              <a:buClrTx/>
              <a:buFont typeface="Arial" panose="020B0604020202020204" pitchFamily="34" charset="0"/>
              <a:buChar char="•"/>
              <a:defRPr lang="zh-CN" altLang="en-US" sz="16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12" name="内容占位符 3"/>
          <p:cNvSpPr>
            <a:spLocks noGrp="1"/>
          </p:cNvSpPr>
          <p:nvPr>
            <p:ph sz="half" idx="2"/>
          </p:nvPr>
        </p:nvSpPr>
        <p:spPr>
          <a:xfrm>
            <a:off x="4648200" y="1781175"/>
            <a:ext cx="4038600" cy="4344988"/>
          </a:xfrm>
          <a:prstGeom prst="rect">
            <a:avLst/>
          </a:prstGeom>
        </p:spPr>
        <p:txBody>
          <a:bodyPr/>
          <a:lstStyle>
            <a:lvl1pPr marL="457200" indent="-457200">
              <a:buClrTx/>
              <a:defRPr lang="zh-CN" altLang="en-US" sz="2800" dirty="0" smtClean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Calibri" panose="020F0502020204030204" pitchFamily="34" charset="0"/>
              </a:defRPr>
            </a:lvl1pPr>
            <a:lvl2pPr marL="742950" indent="-285750">
              <a:buClrTx/>
              <a:defRPr lang="zh-CN" altLang="en-US" sz="2400" dirty="0" smtClean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Calibri" panose="020F0502020204030204" pitchFamily="34" charset="0"/>
              </a:defRPr>
            </a:lvl2pPr>
            <a:lvl3pPr marL="1143000" indent="-228600">
              <a:buClrTx/>
              <a:defRPr lang="zh-CN" altLang="en-US" sz="2000" dirty="0" smtClean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Calibri" panose="020F0502020204030204" pitchFamily="34" charset="0"/>
              </a:defRPr>
            </a:lvl3pPr>
            <a:lvl4pPr marL="1600200" indent="-228600">
              <a:buClrTx/>
              <a:defRPr lang="zh-CN" altLang="en-US" sz="1800" dirty="0" smtClean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Calibri" panose="020F0502020204030204" pitchFamily="34" charset="0"/>
              </a:defRPr>
            </a:lvl4pPr>
            <a:lvl5pPr marL="2057400" indent="-228600">
              <a:buClrTx/>
              <a:defRPr lang="zh-CN" altLang="en-US" sz="16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266700" lvl="0" indent="-266700" algn="l" defTabSz="457200" rtl="0" eaLnBrk="0" fontAlgn="base" hangingPunct="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zh-CN" altLang="en-US" dirty="0" smtClean="0"/>
              <a:t>单击此处编辑母版文本样式</a:t>
            </a:r>
          </a:p>
          <a:p>
            <a:pPr marL="714375" lvl="1" indent="-257175" algn="l" defTabSz="457200" rtl="0" eaLnBrk="0" fontAlgn="base" hangingPunct="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zh-CN" altLang="en-US" dirty="0" smtClean="0"/>
              <a:t>第二级</a:t>
            </a:r>
          </a:p>
          <a:p>
            <a:pPr marL="1162050" lvl="2" indent="-247650" algn="l" defTabSz="457200" rtl="0" eaLnBrk="0" fontAlgn="base" hangingPunct="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zh-CN" altLang="en-US" dirty="0" smtClean="0"/>
              <a:t>第三级</a:t>
            </a:r>
          </a:p>
          <a:p>
            <a:pPr marL="1619250" lvl="3" indent="-247650" algn="l" defTabSz="457200" rtl="0" eaLnBrk="0" fontAlgn="base" hangingPunct="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tabLst>
                <a:tab pos="1619250" algn="l"/>
              </a:tabLst>
            </a:pPr>
            <a:r>
              <a:rPr lang="zh-CN" altLang="en-US" dirty="0" smtClean="0"/>
              <a:t>第四级</a:t>
            </a:r>
          </a:p>
          <a:p>
            <a:pPr marL="1971675" lvl="4" indent="-142875" algn="l" defTabSz="457200" rtl="0" eaLnBrk="0" fontAlgn="base" hangingPunct="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zh-CN" altLang="en-US" dirty="0" smtClean="0"/>
              <a:t>第五级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25273239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17652076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致谢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40" y="-176"/>
            <a:ext cx="9138120" cy="6858352"/>
          </a:xfrm>
          <a:prstGeom prst="rect">
            <a:avLst/>
          </a:prstGeom>
        </p:spPr>
      </p:pic>
      <p:sp>
        <p:nvSpPr>
          <p:cNvPr id="4" name="Rectangle 30"/>
          <p:cNvSpPr>
            <a:spLocks noChangeArrowheads="1"/>
          </p:cNvSpPr>
          <p:nvPr userDrawn="1"/>
        </p:nvSpPr>
        <p:spPr bwMode="auto">
          <a:xfrm>
            <a:off x="2760663" y="2647950"/>
            <a:ext cx="3103562" cy="1430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en-US" altLang="zh-CN" sz="7200" b="1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  <a:sym typeface="Calibri" panose="020F0502020204030204" pitchFamily="34" charset="0"/>
              </a:rPr>
              <a:t>Thanks</a:t>
            </a:r>
            <a:endParaRPr lang="zh-CN" altLang="zh-CN" sz="7200" b="1" dirty="0" smtClean="0">
              <a:solidFill>
                <a:schemeClr val="accent2">
                  <a:lumMod val="20000"/>
                  <a:lumOff val="80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  <a:sym typeface="Calibri" panose="020F0502020204030204" pitchFamily="34" charset="0"/>
            </a:endParaRPr>
          </a:p>
        </p:txBody>
      </p:sp>
      <p:pic>
        <p:nvPicPr>
          <p:cNvPr id="5" name="图片 1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0432" t="4443" r="22231" b="32346"/>
          <a:stretch>
            <a:fillRect/>
          </a:stretch>
        </p:blipFill>
        <p:spPr bwMode="auto">
          <a:xfrm>
            <a:off x="5589588" y="23813"/>
            <a:ext cx="619125" cy="59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片 1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8124" t="66331" r="13905" b="15274"/>
          <a:stretch>
            <a:fillRect/>
          </a:stretch>
        </p:blipFill>
        <p:spPr bwMode="auto">
          <a:xfrm>
            <a:off x="6289675" y="41275"/>
            <a:ext cx="2827338" cy="582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14908835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8881170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gradFill rotWithShape="1">
          <a:gsLst>
            <a:gs pos="0">
              <a:srgbClr val="E29121"/>
            </a:gs>
            <a:gs pos="100000">
              <a:srgbClr val="CE300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ular Callout 101"/>
          <p:cNvSpPr>
            <a:spLocks noChangeAspect="1"/>
          </p:cNvSpPr>
          <p:nvPr/>
        </p:nvSpPr>
        <p:spPr bwMode="auto">
          <a:xfrm>
            <a:off x="319088" y="1452563"/>
            <a:ext cx="773112" cy="773112"/>
          </a:xfrm>
          <a:prstGeom prst="wedgeRectCallout">
            <a:avLst>
              <a:gd name="adj1" fmla="val -19995"/>
              <a:gd name="adj2" fmla="val 65000"/>
            </a:avLst>
          </a:prstGeom>
          <a:solidFill>
            <a:srgbClr val="FFE181">
              <a:alpha val="5098"/>
            </a:srgbClr>
          </a:solidFill>
          <a:ln w="63500" cap="rnd">
            <a:solidFill>
              <a:srgbClr val="FFE181">
                <a:alpha val="27843"/>
              </a:srgbClr>
            </a:solidFill>
            <a:miter lim="800000"/>
            <a:headEnd/>
            <a:tailEnd/>
          </a:ln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endParaRPr lang="zh-CN" altLang="en-US" smtClean="0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027" name="Oval 55"/>
          <p:cNvSpPr>
            <a:spLocks noChangeAspect="1"/>
          </p:cNvSpPr>
          <p:nvPr/>
        </p:nvSpPr>
        <p:spPr bwMode="auto">
          <a:xfrm>
            <a:off x="2424113" y="4872038"/>
            <a:ext cx="1743075" cy="1909762"/>
          </a:xfrm>
          <a:prstGeom prst="wedgeRectCallout">
            <a:avLst>
              <a:gd name="adj1" fmla="val -13921"/>
              <a:gd name="adj2" fmla="val 63694"/>
            </a:avLst>
          </a:prstGeom>
          <a:solidFill>
            <a:srgbClr val="FDC51B">
              <a:alpha val="7059"/>
            </a:srgbClr>
          </a:solidFill>
          <a:ln w="330200" cap="rnd">
            <a:solidFill>
              <a:srgbClr val="FFE181">
                <a:alpha val="0"/>
              </a:srgbClr>
            </a:solidFill>
            <a:miter lim="800000"/>
            <a:headEnd/>
            <a:tailEnd/>
          </a:ln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endParaRPr lang="zh-CN" altLang="en-US" smtClean="0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028" name="Rectangular Callout 130"/>
          <p:cNvSpPr>
            <a:spLocks noChangeAspect="1"/>
          </p:cNvSpPr>
          <p:nvPr/>
        </p:nvSpPr>
        <p:spPr bwMode="auto">
          <a:xfrm>
            <a:off x="-33338" y="-38100"/>
            <a:ext cx="9177338" cy="1906588"/>
          </a:xfrm>
          <a:prstGeom prst="wedgeRectCallout">
            <a:avLst>
              <a:gd name="adj1" fmla="val -19718"/>
              <a:gd name="adj2" fmla="val 45032"/>
            </a:avLst>
          </a:prstGeom>
          <a:solidFill>
            <a:srgbClr val="FDC51B">
              <a:alpha val="20000"/>
            </a:srgbClr>
          </a:solidFill>
          <a:ln w="330200" cap="rnd">
            <a:solidFill>
              <a:srgbClr val="FFE181">
                <a:alpha val="0"/>
              </a:srgbClr>
            </a:solidFill>
            <a:miter lim="800000"/>
            <a:headEnd/>
            <a:tailEnd/>
          </a:ln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endParaRPr lang="zh-CN" altLang="en-US" smtClean="0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029" name="Oval 134"/>
          <p:cNvSpPr>
            <a:spLocks noChangeAspect="1"/>
          </p:cNvSpPr>
          <p:nvPr/>
        </p:nvSpPr>
        <p:spPr bwMode="auto">
          <a:xfrm>
            <a:off x="7494588" y="1095375"/>
            <a:ext cx="1697037" cy="1909763"/>
          </a:xfrm>
          <a:prstGeom prst="wedgeRectCallout">
            <a:avLst>
              <a:gd name="adj1" fmla="val -12222"/>
              <a:gd name="adj2" fmla="val 63329"/>
            </a:avLst>
          </a:prstGeom>
          <a:solidFill>
            <a:srgbClr val="FDC51B">
              <a:alpha val="14117"/>
            </a:srgbClr>
          </a:solidFill>
          <a:ln w="330200" cap="rnd">
            <a:solidFill>
              <a:srgbClr val="FFE181">
                <a:alpha val="0"/>
              </a:srgbClr>
            </a:solidFill>
            <a:miter lim="800000"/>
            <a:headEnd/>
            <a:tailEnd/>
          </a:ln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endParaRPr lang="zh-CN" altLang="en-US" smtClean="0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030" name="Oval 135"/>
          <p:cNvSpPr>
            <a:spLocks noChangeAspect="1"/>
          </p:cNvSpPr>
          <p:nvPr/>
        </p:nvSpPr>
        <p:spPr bwMode="auto">
          <a:xfrm>
            <a:off x="8056563" y="5140325"/>
            <a:ext cx="1138237" cy="1758950"/>
          </a:xfrm>
          <a:prstGeom prst="wedgeRectCallout">
            <a:avLst>
              <a:gd name="adj1" fmla="val 4759"/>
              <a:gd name="adj2" fmla="val 59694"/>
            </a:avLst>
          </a:prstGeom>
          <a:solidFill>
            <a:srgbClr val="FDC51B">
              <a:alpha val="16078"/>
            </a:srgbClr>
          </a:solidFill>
          <a:ln w="330200" cap="rnd">
            <a:solidFill>
              <a:srgbClr val="FFE181">
                <a:alpha val="0"/>
              </a:srgbClr>
            </a:solidFill>
            <a:miter lim="800000"/>
            <a:headEnd/>
            <a:tailEnd/>
          </a:ln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endParaRPr lang="zh-CN" altLang="en-US" smtClean="0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031" name="Rectangular Callout 136"/>
          <p:cNvSpPr>
            <a:spLocks noChangeAspect="1"/>
          </p:cNvSpPr>
          <p:nvPr/>
        </p:nvSpPr>
        <p:spPr bwMode="auto">
          <a:xfrm>
            <a:off x="6661150" y="4362450"/>
            <a:ext cx="1909763" cy="1909763"/>
          </a:xfrm>
          <a:prstGeom prst="wedgeRectCallout">
            <a:avLst>
              <a:gd name="adj1" fmla="val -19995"/>
              <a:gd name="adj2" fmla="val 65000"/>
            </a:avLst>
          </a:prstGeom>
          <a:solidFill>
            <a:srgbClr val="FDC51B">
              <a:alpha val="5098"/>
            </a:srgbClr>
          </a:solidFill>
          <a:ln w="330200" cap="rnd">
            <a:solidFill>
              <a:srgbClr val="FFE181">
                <a:alpha val="0"/>
              </a:srgbClr>
            </a:solidFill>
            <a:miter lim="800000"/>
            <a:headEnd/>
            <a:tailEnd/>
          </a:ln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endParaRPr lang="zh-CN" altLang="en-US" smtClean="0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032" name="Rectangular Callout 139"/>
          <p:cNvSpPr>
            <a:spLocks noChangeAspect="1"/>
          </p:cNvSpPr>
          <p:nvPr/>
        </p:nvSpPr>
        <p:spPr bwMode="auto">
          <a:xfrm>
            <a:off x="5468938" y="2206625"/>
            <a:ext cx="1908175" cy="1909763"/>
          </a:xfrm>
          <a:prstGeom prst="wedgeRectCallout">
            <a:avLst>
              <a:gd name="adj1" fmla="val -19995"/>
              <a:gd name="adj2" fmla="val 65000"/>
            </a:avLst>
          </a:prstGeom>
          <a:solidFill>
            <a:srgbClr val="FDC51B">
              <a:alpha val="14117"/>
            </a:srgbClr>
          </a:solidFill>
          <a:ln w="330200" cap="rnd">
            <a:solidFill>
              <a:srgbClr val="FFE181">
                <a:alpha val="0"/>
              </a:srgbClr>
            </a:solidFill>
            <a:miter lim="800000"/>
            <a:headEnd/>
            <a:tailEnd/>
          </a:ln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endParaRPr lang="zh-CN" altLang="en-US" smtClean="0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033" name="Oval 117"/>
          <p:cNvSpPr>
            <a:spLocks noChangeAspect="1"/>
          </p:cNvSpPr>
          <p:nvPr/>
        </p:nvSpPr>
        <p:spPr bwMode="auto">
          <a:xfrm>
            <a:off x="8397875" y="598488"/>
            <a:ext cx="793750" cy="1252537"/>
          </a:xfrm>
          <a:prstGeom prst="wedgeRectCallout">
            <a:avLst>
              <a:gd name="adj1" fmla="val 5653"/>
              <a:gd name="adj2" fmla="val 59500"/>
            </a:avLst>
          </a:prstGeom>
          <a:solidFill>
            <a:srgbClr val="FDC51B">
              <a:alpha val="9804"/>
            </a:srgbClr>
          </a:solidFill>
          <a:ln w="177800" cap="rnd">
            <a:solidFill>
              <a:srgbClr val="FEEAAC">
                <a:alpha val="3922"/>
              </a:srgbClr>
            </a:solidFill>
            <a:miter lim="800000"/>
            <a:headEnd/>
            <a:tailEnd/>
          </a:ln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endParaRPr lang="zh-CN" altLang="en-US" smtClean="0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034" name="Rectangular Callout 119"/>
          <p:cNvSpPr>
            <a:spLocks noChangeAspect="1"/>
          </p:cNvSpPr>
          <p:nvPr/>
        </p:nvSpPr>
        <p:spPr bwMode="auto">
          <a:xfrm>
            <a:off x="6872288" y="1450975"/>
            <a:ext cx="1217612" cy="1217613"/>
          </a:xfrm>
          <a:prstGeom prst="wedgeRectCallout">
            <a:avLst>
              <a:gd name="adj1" fmla="val -19995"/>
              <a:gd name="adj2" fmla="val 65000"/>
            </a:avLst>
          </a:prstGeom>
          <a:solidFill>
            <a:srgbClr val="FDC51B">
              <a:alpha val="9804"/>
            </a:srgbClr>
          </a:solidFill>
          <a:ln w="177800" cap="rnd">
            <a:solidFill>
              <a:srgbClr val="FEEAAC">
                <a:alpha val="3922"/>
              </a:srgbClr>
            </a:solidFill>
            <a:miter lim="800000"/>
            <a:headEnd/>
            <a:tailEnd/>
          </a:ln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endParaRPr lang="zh-CN" altLang="en-US" smtClean="0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035" name="Rectangular Callout 120"/>
          <p:cNvSpPr>
            <a:spLocks noChangeAspect="1"/>
          </p:cNvSpPr>
          <p:nvPr/>
        </p:nvSpPr>
        <p:spPr bwMode="auto">
          <a:xfrm>
            <a:off x="1851025" y="2755900"/>
            <a:ext cx="1041400" cy="1041400"/>
          </a:xfrm>
          <a:prstGeom prst="wedgeRectCallout">
            <a:avLst>
              <a:gd name="adj1" fmla="val -19995"/>
              <a:gd name="adj2" fmla="val 65000"/>
            </a:avLst>
          </a:prstGeom>
          <a:solidFill>
            <a:srgbClr val="FDC51B">
              <a:alpha val="9804"/>
            </a:srgbClr>
          </a:solidFill>
          <a:ln w="177800" cap="rnd">
            <a:solidFill>
              <a:srgbClr val="FEEAAC">
                <a:alpha val="3922"/>
              </a:srgbClr>
            </a:solidFill>
            <a:miter lim="800000"/>
            <a:headEnd/>
            <a:tailEnd/>
          </a:ln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endParaRPr lang="zh-CN" altLang="en-US" smtClean="0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036" name="Rectangular Callout 121"/>
          <p:cNvSpPr>
            <a:spLocks noChangeAspect="1"/>
          </p:cNvSpPr>
          <p:nvPr/>
        </p:nvSpPr>
        <p:spPr bwMode="auto">
          <a:xfrm>
            <a:off x="7750175" y="2662238"/>
            <a:ext cx="720725" cy="720725"/>
          </a:xfrm>
          <a:prstGeom prst="wedgeRectCallout">
            <a:avLst>
              <a:gd name="adj1" fmla="val -19995"/>
              <a:gd name="adj2" fmla="val 65000"/>
            </a:avLst>
          </a:prstGeom>
          <a:solidFill>
            <a:srgbClr val="FDC51B">
              <a:alpha val="9804"/>
            </a:srgbClr>
          </a:solidFill>
          <a:ln w="177800" cap="rnd">
            <a:solidFill>
              <a:srgbClr val="FEEAAC">
                <a:alpha val="3922"/>
              </a:srgbClr>
            </a:solidFill>
            <a:miter lim="800000"/>
            <a:headEnd/>
            <a:tailEnd/>
          </a:ln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endParaRPr lang="zh-CN" altLang="en-US" smtClean="0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037" name="Rectangular Callout 96"/>
          <p:cNvSpPr>
            <a:spLocks noChangeAspect="1"/>
          </p:cNvSpPr>
          <p:nvPr userDrawn="1"/>
        </p:nvSpPr>
        <p:spPr bwMode="auto">
          <a:xfrm>
            <a:off x="11113" y="4941888"/>
            <a:ext cx="611187" cy="611187"/>
          </a:xfrm>
          <a:prstGeom prst="wedgeRectCallout">
            <a:avLst>
              <a:gd name="adj1" fmla="val -19995"/>
              <a:gd name="adj2" fmla="val 65000"/>
            </a:avLst>
          </a:prstGeom>
          <a:solidFill>
            <a:srgbClr val="FFE181">
              <a:alpha val="5098"/>
            </a:srgbClr>
          </a:solidFill>
          <a:ln w="12700" cap="rnd">
            <a:solidFill>
              <a:srgbClr val="FFE181">
                <a:alpha val="12941"/>
              </a:srgbClr>
            </a:solidFill>
            <a:miter lim="800000"/>
            <a:headEnd/>
            <a:tailEnd/>
          </a:ln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endParaRPr lang="zh-CN" altLang="en-US" smtClean="0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038" name="Oval 98"/>
          <p:cNvSpPr>
            <a:spLocks noChangeAspect="1"/>
          </p:cNvSpPr>
          <p:nvPr userDrawn="1"/>
        </p:nvSpPr>
        <p:spPr bwMode="auto">
          <a:xfrm>
            <a:off x="-65088" y="5159375"/>
            <a:ext cx="558801" cy="896938"/>
          </a:xfrm>
          <a:prstGeom prst="wedgeRectCallout">
            <a:avLst>
              <a:gd name="adj1" fmla="val 6060"/>
              <a:gd name="adj2" fmla="val 59412"/>
            </a:avLst>
          </a:prstGeom>
          <a:solidFill>
            <a:srgbClr val="FFE181">
              <a:alpha val="5098"/>
            </a:srgbClr>
          </a:solidFill>
          <a:ln w="63500" cap="rnd">
            <a:solidFill>
              <a:srgbClr val="FFE181">
                <a:alpha val="12941"/>
              </a:srgbClr>
            </a:solidFill>
            <a:miter lim="800000"/>
            <a:headEnd/>
            <a:tailEnd/>
          </a:ln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endParaRPr lang="zh-CN" altLang="en-US" smtClean="0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039" name="Rectangular Callout 106"/>
          <p:cNvSpPr>
            <a:spLocks noChangeAspect="1"/>
          </p:cNvSpPr>
          <p:nvPr/>
        </p:nvSpPr>
        <p:spPr bwMode="auto">
          <a:xfrm>
            <a:off x="7967663" y="2281238"/>
            <a:ext cx="1128712" cy="1128712"/>
          </a:xfrm>
          <a:prstGeom prst="wedgeRectCallout">
            <a:avLst>
              <a:gd name="adj1" fmla="val -19995"/>
              <a:gd name="adj2" fmla="val 65000"/>
            </a:avLst>
          </a:prstGeom>
          <a:solidFill>
            <a:srgbClr val="FFE181">
              <a:alpha val="5098"/>
            </a:srgbClr>
          </a:solidFill>
          <a:ln w="12700" cap="rnd">
            <a:solidFill>
              <a:srgbClr val="FFE181">
                <a:alpha val="27843"/>
              </a:srgbClr>
            </a:solidFill>
            <a:miter lim="800000"/>
            <a:headEnd/>
            <a:tailEnd/>
          </a:ln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endParaRPr lang="zh-CN" altLang="en-US" smtClean="0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040" name="Rectangular Callout 110"/>
          <p:cNvSpPr>
            <a:spLocks noChangeAspect="1"/>
          </p:cNvSpPr>
          <p:nvPr/>
        </p:nvSpPr>
        <p:spPr bwMode="auto">
          <a:xfrm>
            <a:off x="7629525" y="5611813"/>
            <a:ext cx="739775" cy="738187"/>
          </a:xfrm>
          <a:prstGeom prst="wedgeRectCallout">
            <a:avLst>
              <a:gd name="adj1" fmla="val -19995"/>
              <a:gd name="adj2" fmla="val 65000"/>
            </a:avLst>
          </a:prstGeom>
          <a:solidFill>
            <a:srgbClr val="FFE181">
              <a:alpha val="5098"/>
            </a:srgbClr>
          </a:solidFill>
          <a:ln w="12700" cap="rnd">
            <a:solidFill>
              <a:srgbClr val="FFE181">
                <a:alpha val="12941"/>
              </a:srgbClr>
            </a:solidFill>
            <a:miter lim="800000"/>
            <a:headEnd/>
            <a:tailEnd/>
          </a:ln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endParaRPr lang="zh-CN" altLang="en-US" smtClean="0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041" name="Rectangular Callout 111"/>
          <p:cNvSpPr>
            <a:spLocks noChangeAspect="1"/>
          </p:cNvSpPr>
          <p:nvPr/>
        </p:nvSpPr>
        <p:spPr bwMode="auto">
          <a:xfrm>
            <a:off x="6972300" y="5241925"/>
            <a:ext cx="739775" cy="739775"/>
          </a:xfrm>
          <a:prstGeom prst="wedgeRectCallout">
            <a:avLst>
              <a:gd name="adj1" fmla="val -19995"/>
              <a:gd name="adj2" fmla="val 65000"/>
            </a:avLst>
          </a:prstGeom>
          <a:solidFill>
            <a:srgbClr val="FFE181">
              <a:alpha val="5098"/>
            </a:srgbClr>
          </a:solidFill>
          <a:ln w="63500" cap="rnd">
            <a:solidFill>
              <a:srgbClr val="FFE181">
                <a:alpha val="12941"/>
              </a:srgbClr>
            </a:solidFill>
            <a:miter lim="800000"/>
            <a:headEnd/>
            <a:tailEnd/>
          </a:ln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endParaRPr lang="zh-CN" altLang="en-US" smtClean="0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042" name="Rectangular Callout 112"/>
          <p:cNvSpPr>
            <a:spLocks noChangeAspect="1"/>
          </p:cNvSpPr>
          <p:nvPr/>
        </p:nvSpPr>
        <p:spPr bwMode="auto">
          <a:xfrm>
            <a:off x="7494588" y="4927600"/>
            <a:ext cx="738187" cy="739775"/>
          </a:xfrm>
          <a:prstGeom prst="wedgeRectCallout">
            <a:avLst>
              <a:gd name="adj1" fmla="val -19995"/>
              <a:gd name="adj2" fmla="val 65000"/>
            </a:avLst>
          </a:prstGeom>
          <a:solidFill>
            <a:srgbClr val="FFE181">
              <a:alpha val="5098"/>
            </a:srgbClr>
          </a:solidFill>
          <a:ln w="12700" cap="rnd">
            <a:solidFill>
              <a:srgbClr val="FFE181">
                <a:alpha val="12941"/>
              </a:srgbClr>
            </a:solidFill>
            <a:miter lim="800000"/>
            <a:headEnd/>
            <a:tailEnd/>
          </a:ln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endParaRPr lang="zh-CN" altLang="en-US" smtClean="0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043" name="Rectangular Callout 113"/>
          <p:cNvSpPr>
            <a:spLocks noChangeAspect="1"/>
          </p:cNvSpPr>
          <p:nvPr/>
        </p:nvSpPr>
        <p:spPr bwMode="auto">
          <a:xfrm>
            <a:off x="8229600" y="5667375"/>
            <a:ext cx="604838" cy="604838"/>
          </a:xfrm>
          <a:prstGeom prst="wedgeRectCallout">
            <a:avLst>
              <a:gd name="adj1" fmla="val -19995"/>
              <a:gd name="adj2" fmla="val 65000"/>
            </a:avLst>
          </a:prstGeom>
          <a:solidFill>
            <a:srgbClr val="FFE181">
              <a:alpha val="5098"/>
            </a:srgbClr>
          </a:solidFill>
          <a:ln w="63500" cap="rnd">
            <a:solidFill>
              <a:srgbClr val="FFE181">
                <a:alpha val="12941"/>
              </a:srgbClr>
            </a:solidFill>
            <a:miter lim="800000"/>
            <a:headEnd/>
            <a:tailEnd/>
          </a:ln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endParaRPr lang="zh-CN" altLang="en-US" smtClean="0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044" name="Rectangular Callout 114"/>
          <p:cNvSpPr>
            <a:spLocks noChangeAspect="1"/>
          </p:cNvSpPr>
          <p:nvPr/>
        </p:nvSpPr>
        <p:spPr bwMode="auto">
          <a:xfrm>
            <a:off x="8078788" y="4097338"/>
            <a:ext cx="554037" cy="554037"/>
          </a:xfrm>
          <a:prstGeom prst="wedgeRectCallout">
            <a:avLst>
              <a:gd name="adj1" fmla="val -19995"/>
              <a:gd name="adj2" fmla="val 65000"/>
            </a:avLst>
          </a:prstGeom>
          <a:solidFill>
            <a:srgbClr val="FFE181">
              <a:alpha val="5098"/>
            </a:srgbClr>
          </a:solidFill>
          <a:ln w="63500" cap="rnd">
            <a:solidFill>
              <a:srgbClr val="FFE181">
                <a:alpha val="12941"/>
              </a:srgbClr>
            </a:solidFill>
            <a:miter lim="800000"/>
            <a:headEnd/>
            <a:tailEnd/>
          </a:ln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endParaRPr lang="zh-CN" altLang="en-US" smtClean="0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045" name="Rectangular Callout 115"/>
          <p:cNvSpPr>
            <a:spLocks noChangeAspect="1"/>
          </p:cNvSpPr>
          <p:nvPr/>
        </p:nvSpPr>
        <p:spPr bwMode="auto">
          <a:xfrm>
            <a:off x="8412163" y="5057775"/>
            <a:ext cx="554037" cy="554038"/>
          </a:xfrm>
          <a:prstGeom prst="wedgeRectCallout">
            <a:avLst>
              <a:gd name="adj1" fmla="val -19995"/>
              <a:gd name="adj2" fmla="val 65000"/>
            </a:avLst>
          </a:prstGeom>
          <a:solidFill>
            <a:srgbClr val="FFE181">
              <a:alpha val="5098"/>
            </a:srgbClr>
          </a:solidFill>
          <a:ln w="63500" cap="rnd">
            <a:solidFill>
              <a:srgbClr val="FFE181">
                <a:alpha val="12941"/>
              </a:srgbClr>
            </a:solidFill>
            <a:miter lim="800000"/>
            <a:headEnd/>
            <a:tailEnd/>
          </a:ln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endParaRPr lang="zh-CN" altLang="en-US" smtClean="0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046" name="Oval 116"/>
          <p:cNvSpPr>
            <a:spLocks noChangeAspect="1"/>
          </p:cNvSpPr>
          <p:nvPr/>
        </p:nvSpPr>
        <p:spPr bwMode="auto">
          <a:xfrm>
            <a:off x="8688388" y="4791075"/>
            <a:ext cx="503237" cy="552450"/>
          </a:xfrm>
          <a:prstGeom prst="wedgeRectCallout">
            <a:avLst>
              <a:gd name="adj1" fmla="val -13657"/>
              <a:gd name="adj2" fmla="val 63639"/>
            </a:avLst>
          </a:prstGeom>
          <a:solidFill>
            <a:srgbClr val="FFE181">
              <a:alpha val="5098"/>
            </a:srgbClr>
          </a:solidFill>
          <a:ln w="63500" cap="rnd">
            <a:solidFill>
              <a:srgbClr val="FFE181">
                <a:alpha val="12941"/>
              </a:srgbClr>
            </a:solidFill>
            <a:miter lim="800000"/>
            <a:headEnd/>
            <a:tailEnd/>
          </a:ln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endParaRPr lang="zh-CN" altLang="en-US" smtClean="0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048" name="Rectangular Callout 56"/>
          <p:cNvSpPr>
            <a:spLocks noChangeAspect="1"/>
          </p:cNvSpPr>
          <p:nvPr/>
        </p:nvSpPr>
        <p:spPr bwMode="auto">
          <a:xfrm>
            <a:off x="8570913" y="3382963"/>
            <a:ext cx="306387" cy="306387"/>
          </a:xfrm>
          <a:prstGeom prst="wedgeRectCallout">
            <a:avLst>
              <a:gd name="adj1" fmla="val -19995"/>
              <a:gd name="adj2" fmla="val 65000"/>
            </a:avLst>
          </a:prstGeom>
          <a:solidFill>
            <a:srgbClr val="FFE181">
              <a:alpha val="5098"/>
            </a:srgbClr>
          </a:solidFill>
          <a:ln w="63500" cap="rnd">
            <a:solidFill>
              <a:srgbClr val="FFE181">
                <a:alpha val="12941"/>
              </a:srgbClr>
            </a:solidFill>
            <a:miter lim="800000"/>
            <a:headEnd/>
            <a:tailEnd/>
          </a:ln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endParaRPr lang="zh-CN" altLang="en-US" smtClean="0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049" name="Rectangular Callout 57"/>
          <p:cNvSpPr>
            <a:spLocks noChangeAspect="1"/>
          </p:cNvSpPr>
          <p:nvPr/>
        </p:nvSpPr>
        <p:spPr bwMode="auto">
          <a:xfrm>
            <a:off x="8397875" y="3536950"/>
            <a:ext cx="306388" cy="304800"/>
          </a:xfrm>
          <a:prstGeom prst="wedgeRectCallout">
            <a:avLst>
              <a:gd name="adj1" fmla="val -19995"/>
              <a:gd name="adj2" fmla="val 65000"/>
            </a:avLst>
          </a:prstGeom>
          <a:solidFill>
            <a:srgbClr val="FFE181">
              <a:alpha val="5098"/>
            </a:srgbClr>
          </a:solidFill>
          <a:ln w="63500" cap="rnd">
            <a:solidFill>
              <a:srgbClr val="FFE181">
                <a:alpha val="12941"/>
              </a:srgbClr>
            </a:solidFill>
            <a:miter lim="800000"/>
            <a:headEnd/>
            <a:tailEnd/>
          </a:ln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endParaRPr lang="zh-CN" altLang="en-US" smtClean="0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050" name="Rectangular Callout 58"/>
          <p:cNvSpPr>
            <a:spLocks noChangeAspect="1"/>
          </p:cNvSpPr>
          <p:nvPr/>
        </p:nvSpPr>
        <p:spPr bwMode="auto">
          <a:xfrm>
            <a:off x="8609013" y="3689350"/>
            <a:ext cx="306387" cy="304800"/>
          </a:xfrm>
          <a:prstGeom prst="wedgeRectCallout">
            <a:avLst>
              <a:gd name="adj1" fmla="val -19995"/>
              <a:gd name="adj2" fmla="val 65000"/>
            </a:avLst>
          </a:prstGeom>
          <a:solidFill>
            <a:srgbClr val="FFE181">
              <a:alpha val="5098"/>
            </a:srgbClr>
          </a:solidFill>
          <a:ln w="63500" cap="rnd">
            <a:solidFill>
              <a:srgbClr val="FFE181">
                <a:alpha val="12941"/>
              </a:srgbClr>
            </a:solidFill>
            <a:miter lim="800000"/>
            <a:headEnd/>
            <a:tailEnd/>
          </a:ln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endParaRPr lang="zh-CN" altLang="en-US" smtClean="0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051" name="Rectangular Callout 59"/>
          <p:cNvSpPr>
            <a:spLocks noChangeAspect="1"/>
          </p:cNvSpPr>
          <p:nvPr/>
        </p:nvSpPr>
        <p:spPr bwMode="auto">
          <a:xfrm>
            <a:off x="155575" y="2698750"/>
            <a:ext cx="466725" cy="466725"/>
          </a:xfrm>
          <a:prstGeom prst="wedgeRectCallout">
            <a:avLst>
              <a:gd name="adj1" fmla="val -19995"/>
              <a:gd name="adj2" fmla="val 65000"/>
            </a:avLst>
          </a:prstGeom>
          <a:solidFill>
            <a:srgbClr val="FFE181">
              <a:alpha val="5098"/>
            </a:srgbClr>
          </a:solidFill>
          <a:ln w="12700" cap="rnd">
            <a:solidFill>
              <a:srgbClr val="FFE181">
                <a:alpha val="12941"/>
              </a:srgbClr>
            </a:solidFill>
            <a:miter lim="800000"/>
            <a:headEnd/>
            <a:tailEnd/>
          </a:ln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endParaRPr lang="zh-CN" altLang="en-US" smtClean="0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052" name="Rectangular Callout 60"/>
          <p:cNvSpPr>
            <a:spLocks noChangeAspect="1"/>
          </p:cNvSpPr>
          <p:nvPr/>
        </p:nvSpPr>
        <p:spPr bwMode="auto">
          <a:xfrm>
            <a:off x="474663" y="3167063"/>
            <a:ext cx="458787" cy="458787"/>
          </a:xfrm>
          <a:prstGeom prst="wedgeRectCallout">
            <a:avLst>
              <a:gd name="adj1" fmla="val -19995"/>
              <a:gd name="adj2" fmla="val 65000"/>
            </a:avLst>
          </a:prstGeom>
          <a:solidFill>
            <a:srgbClr val="FFE181">
              <a:alpha val="5098"/>
            </a:srgbClr>
          </a:solidFill>
          <a:ln w="12700" cap="rnd">
            <a:solidFill>
              <a:srgbClr val="FFE181">
                <a:alpha val="12941"/>
              </a:srgbClr>
            </a:solidFill>
            <a:miter lim="800000"/>
            <a:headEnd/>
            <a:tailEnd/>
          </a:ln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endParaRPr lang="zh-CN" altLang="en-US" smtClean="0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053" name="Rectangular Callout 61"/>
          <p:cNvSpPr>
            <a:spLocks noChangeAspect="1"/>
          </p:cNvSpPr>
          <p:nvPr/>
        </p:nvSpPr>
        <p:spPr bwMode="auto">
          <a:xfrm>
            <a:off x="269875" y="3382963"/>
            <a:ext cx="352425" cy="350837"/>
          </a:xfrm>
          <a:prstGeom prst="wedgeRectCallout">
            <a:avLst>
              <a:gd name="adj1" fmla="val -19995"/>
              <a:gd name="adj2" fmla="val 65000"/>
            </a:avLst>
          </a:prstGeom>
          <a:solidFill>
            <a:srgbClr val="FFE181">
              <a:alpha val="5098"/>
            </a:srgbClr>
          </a:solidFill>
          <a:ln w="63500" cap="rnd">
            <a:solidFill>
              <a:srgbClr val="FFE181">
                <a:alpha val="12941"/>
              </a:srgbClr>
            </a:solidFill>
            <a:miter lim="800000"/>
            <a:headEnd/>
            <a:tailEnd/>
          </a:ln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endParaRPr lang="zh-CN" altLang="en-US" smtClean="0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054" name="Rectangular Callout 63"/>
          <p:cNvSpPr>
            <a:spLocks noChangeAspect="1"/>
          </p:cNvSpPr>
          <p:nvPr/>
        </p:nvSpPr>
        <p:spPr bwMode="auto">
          <a:xfrm>
            <a:off x="6172200" y="2395538"/>
            <a:ext cx="1219200" cy="1217612"/>
          </a:xfrm>
          <a:prstGeom prst="wedgeRectCallout">
            <a:avLst>
              <a:gd name="adj1" fmla="val -19995"/>
              <a:gd name="adj2" fmla="val 65000"/>
            </a:avLst>
          </a:prstGeom>
          <a:solidFill>
            <a:srgbClr val="FDC51B">
              <a:alpha val="9804"/>
            </a:srgbClr>
          </a:solidFill>
          <a:ln w="177800" cap="rnd">
            <a:solidFill>
              <a:srgbClr val="FEEAAC">
                <a:alpha val="0"/>
              </a:srgbClr>
            </a:solidFill>
            <a:miter lim="800000"/>
            <a:headEnd/>
            <a:tailEnd/>
          </a:ln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endParaRPr lang="zh-CN" altLang="en-US" smtClean="0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31" name="Rectangle 30"/>
          <p:cNvSpPr>
            <a:spLocks noChangeArrowheads="1"/>
          </p:cNvSpPr>
          <p:nvPr userDrawn="1"/>
        </p:nvSpPr>
        <p:spPr bwMode="auto">
          <a:xfrm>
            <a:off x="0" y="476250"/>
            <a:ext cx="9144000" cy="5962650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D8D8D8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19050">
                <a:solidFill>
                  <a:srgbClr val="2570BA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33" name="文本框 32"/>
          <p:cNvSpPr txBox="1"/>
          <p:nvPr userDrawn="1"/>
        </p:nvSpPr>
        <p:spPr>
          <a:xfrm>
            <a:off x="8020050" y="6460093"/>
            <a:ext cx="112395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dirty="0" smtClean="0"/>
              <a:t>李玮玮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2206199859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marL="457200" indent="-457200"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Calibri" panose="020F0502020204030204" pitchFamily="34" charset="0"/>
          <a:cs typeface="+mj-cs"/>
          <a:sym typeface="Calibri" panose="020F0502020204030204" pitchFamily="34" charset="0"/>
        </a:defRPr>
      </a:lvl1pPr>
      <a:lvl2pPr marL="457200" indent="-457200"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Calibri" panose="020F0502020204030204" pitchFamily="34" charset="0"/>
          <a:cs typeface="Calibri" pitchFamily="34" charset="0"/>
          <a:sym typeface="Calibri" panose="020F0502020204030204" pitchFamily="34" charset="0"/>
        </a:defRPr>
      </a:lvl2pPr>
      <a:lvl3pPr marL="457200" indent="-457200"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Calibri" panose="020F0502020204030204" pitchFamily="34" charset="0"/>
          <a:cs typeface="Calibri" pitchFamily="34" charset="0"/>
          <a:sym typeface="Calibri" panose="020F0502020204030204" pitchFamily="34" charset="0"/>
        </a:defRPr>
      </a:lvl3pPr>
      <a:lvl4pPr marL="457200" indent="-457200"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Calibri" panose="020F0502020204030204" pitchFamily="34" charset="0"/>
          <a:cs typeface="Calibri" pitchFamily="34" charset="0"/>
          <a:sym typeface="Calibri" panose="020F0502020204030204" pitchFamily="34" charset="0"/>
        </a:defRPr>
      </a:lvl4pPr>
      <a:lvl5pPr marL="457200" indent="-457200"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Calibri" panose="020F0502020204030204" pitchFamily="34" charset="0"/>
          <a:cs typeface="Calibri" pitchFamily="34" charset="0"/>
          <a:sym typeface="Calibri" panose="020F0502020204030204" pitchFamily="34" charset="0"/>
        </a:defRPr>
      </a:lvl5pPr>
      <a:lvl6pPr marL="914400" indent="-457200"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Calibri" pitchFamily="34" charset="0"/>
          <a:sym typeface="Calibri" pitchFamily="34" charset="0"/>
        </a:defRPr>
      </a:lvl6pPr>
      <a:lvl7pPr marL="1371600" indent="-457200"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Calibri" pitchFamily="34" charset="0"/>
          <a:sym typeface="Calibri" pitchFamily="34" charset="0"/>
        </a:defRPr>
      </a:lvl7pPr>
      <a:lvl8pPr marL="1828800" indent="-457200"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Calibri" pitchFamily="34" charset="0"/>
          <a:sym typeface="Calibri" pitchFamily="34" charset="0"/>
        </a:defRPr>
      </a:lvl8pPr>
      <a:lvl9pPr marL="2286000" indent="-457200"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Calibri" pitchFamily="34" charset="0"/>
          <a:sym typeface="Calibri" pitchFamily="34" charset="0"/>
        </a:defRPr>
      </a:lvl9pPr>
    </p:titleStyle>
    <p:bodyStyle>
      <a:lvl1pPr algn="l" defTabSz="457200" rtl="0" eaLnBrk="0" fontAlgn="base" hangingPunct="0">
        <a:spcBef>
          <a:spcPct val="20000"/>
        </a:spcBef>
        <a:spcAft>
          <a:spcPts val="600"/>
        </a:spcAft>
        <a:buClr>
          <a:schemeClr val="tx2"/>
        </a:buClr>
        <a:defRPr sz="1600">
          <a:solidFill>
            <a:schemeClr val="tx1"/>
          </a:solidFill>
          <a:latin typeface="+mn-lt"/>
          <a:ea typeface="Calibri" panose="020F0502020204030204" pitchFamily="34" charset="0"/>
          <a:cs typeface="+mn-cs"/>
          <a:sym typeface="Calibri" panose="020F0502020204030204" pitchFamily="34" charset="0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ts val="600"/>
        </a:spcAft>
        <a:buClr>
          <a:schemeClr val="tx2"/>
        </a:buClr>
        <a:buFont typeface="Wingdings 2" panose="05020102010507070707" pitchFamily="18" charset="2"/>
        <a:buChar char=""/>
        <a:defRPr sz="1400">
          <a:solidFill>
            <a:schemeClr val="tx1"/>
          </a:solidFill>
          <a:latin typeface="+mn-lt"/>
          <a:ea typeface="Calibri" panose="020F0502020204030204" pitchFamily="34" charset="0"/>
          <a:cs typeface="+mn-cs"/>
          <a:sym typeface="Calibri" panose="020F0502020204030204" pitchFamily="34" charset="0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ts val="600"/>
        </a:spcAft>
        <a:buClr>
          <a:schemeClr val="tx2"/>
        </a:buClr>
        <a:buFont typeface="Wingdings 2" panose="05020102010507070707" pitchFamily="18" charset="2"/>
        <a:buChar char=""/>
        <a:defRPr sz="1200">
          <a:solidFill>
            <a:schemeClr val="tx1"/>
          </a:solidFill>
          <a:latin typeface="+mn-lt"/>
          <a:ea typeface="Calibri" panose="020F0502020204030204" pitchFamily="34" charset="0"/>
          <a:cs typeface="+mn-cs"/>
          <a:sym typeface="Calibri" panose="020F0502020204030204" pitchFamily="34" charset="0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ts val="600"/>
        </a:spcAft>
        <a:buClr>
          <a:schemeClr val="tx2"/>
        </a:buClr>
        <a:buFont typeface="Wingdings 2" panose="05020102010507070707" pitchFamily="18" charset="2"/>
        <a:buChar char=""/>
        <a:defRPr sz="1100">
          <a:solidFill>
            <a:schemeClr val="tx1"/>
          </a:solidFill>
          <a:latin typeface="+mn-lt"/>
          <a:ea typeface="Calibri" panose="020F0502020204030204" pitchFamily="34" charset="0"/>
          <a:cs typeface="+mn-cs"/>
          <a:sym typeface="Calibri" panose="020F0502020204030204" pitchFamily="34" charset="0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ts val="600"/>
        </a:spcAft>
        <a:buClr>
          <a:schemeClr val="tx2"/>
        </a:buClr>
        <a:buFont typeface="Wingdings 2" panose="05020102010507070707" pitchFamily="18" charset="2"/>
        <a:buChar char=""/>
        <a:defRPr sz="1100">
          <a:solidFill>
            <a:schemeClr val="tx1"/>
          </a:solidFill>
          <a:latin typeface="+mn-lt"/>
          <a:ea typeface="Calibri" panose="020F0502020204030204" pitchFamily="34" charset="0"/>
          <a:cs typeface="+mn-cs"/>
          <a:sym typeface="Calibri" panose="020F0502020204030204" pitchFamily="34" charset="0"/>
        </a:defRPr>
      </a:lvl5pPr>
      <a:lvl6pPr marL="2514600" indent="-228600" algn="l" defTabSz="457200" rtl="0" eaLnBrk="0" fontAlgn="base" hangingPunct="0">
        <a:spcBef>
          <a:spcPct val="20000"/>
        </a:spcBef>
        <a:spcAft>
          <a:spcPts val="600"/>
        </a:spcAft>
        <a:buClr>
          <a:schemeClr val="tx2"/>
        </a:buClr>
        <a:buFont typeface="Wingdings 2" pitchFamily="18" charset="2"/>
        <a:buChar char=""/>
        <a:defRPr sz="1100">
          <a:solidFill>
            <a:schemeClr val="tx1"/>
          </a:solidFill>
          <a:latin typeface="+mn-lt"/>
          <a:cs typeface="+mn-cs"/>
          <a:sym typeface="Calibri" pitchFamily="34" charset="0"/>
        </a:defRPr>
      </a:lvl6pPr>
      <a:lvl7pPr marL="2971800" indent="-228600" algn="l" defTabSz="457200" rtl="0" eaLnBrk="0" fontAlgn="base" hangingPunct="0">
        <a:spcBef>
          <a:spcPct val="20000"/>
        </a:spcBef>
        <a:spcAft>
          <a:spcPts val="600"/>
        </a:spcAft>
        <a:buClr>
          <a:schemeClr val="tx2"/>
        </a:buClr>
        <a:buFont typeface="Wingdings 2" pitchFamily="18" charset="2"/>
        <a:buChar char=""/>
        <a:defRPr sz="1100">
          <a:solidFill>
            <a:schemeClr val="tx1"/>
          </a:solidFill>
          <a:latin typeface="+mn-lt"/>
          <a:cs typeface="+mn-cs"/>
          <a:sym typeface="Calibri" pitchFamily="34" charset="0"/>
        </a:defRPr>
      </a:lvl7pPr>
      <a:lvl8pPr marL="3429000" indent="-228600" algn="l" defTabSz="457200" rtl="0" eaLnBrk="0" fontAlgn="base" hangingPunct="0">
        <a:spcBef>
          <a:spcPct val="20000"/>
        </a:spcBef>
        <a:spcAft>
          <a:spcPts val="600"/>
        </a:spcAft>
        <a:buClr>
          <a:schemeClr val="tx2"/>
        </a:buClr>
        <a:buFont typeface="Wingdings 2" pitchFamily="18" charset="2"/>
        <a:buChar char=""/>
        <a:defRPr sz="1100">
          <a:solidFill>
            <a:schemeClr val="tx1"/>
          </a:solidFill>
          <a:latin typeface="+mn-lt"/>
          <a:cs typeface="+mn-cs"/>
          <a:sym typeface="Calibri" pitchFamily="34" charset="0"/>
        </a:defRPr>
      </a:lvl8pPr>
      <a:lvl9pPr marL="3886200" indent="-228600" algn="l" defTabSz="457200" rtl="0" eaLnBrk="0" fontAlgn="base" hangingPunct="0">
        <a:spcBef>
          <a:spcPct val="20000"/>
        </a:spcBef>
        <a:spcAft>
          <a:spcPts val="600"/>
        </a:spcAft>
        <a:buClr>
          <a:schemeClr val="tx2"/>
        </a:buClr>
        <a:buFont typeface="Wingdings 2" pitchFamily="18" charset="2"/>
        <a:buChar char=""/>
        <a:defRPr sz="1100">
          <a:solidFill>
            <a:schemeClr val="tx1"/>
          </a:solidFill>
          <a:latin typeface="+mn-lt"/>
          <a:cs typeface="+mn-cs"/>
          <a:sym typeface="Calibri" pitchFamily="34" charset="0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15.jpeg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jpeg"/><Relationship Id="rId4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://www.gravatar.com/" TargetMode="Externa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://www.gravatar.com/" TargetMode="Externa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://www.gravatar.com/" TargetMode="Externa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3.jpeg"/><Relationship Id="rId4" Type="http://schemas.openxmlformats.org/officeDocument/2006/relationships/image" Target="../media/image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4.png"/><Relationship Id="rId4" Type="http://schemas.openxmlformats.org/officeDocument/2006/relationships/image" Target="../media/image9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5.png"/><Relationship Id="rId4" Type="http://schemas.openxmlformats.org/officeDocument/2006/relationships/image" Target="../media/image9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6.png"/><Relationship Id="rId4" Type="http://schemas.openxmlformats.org/officeDocument/2006/relationships/image" Target="../media/image9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9.png"/><Relationship Id="rId4" Type="http://schemas.openxmlformats.org/officeDocument/2006/relationships/image" Target="../media/image9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0.png"/><Relationship Id="rId4" Type="http://schemas.openxmlformats.org/officeDocument/2006/relationships/image" Target="../media/image9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1.png"/><Relationship Id="rId4" Type="http://schemas.openxmlformats.org/officeDocument/2006/relationships/image" Target="../media/image9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2.png"/><Relationship Id="rId4" Type="http://schemas.openxmlformats.org/officeDocument/2006/relationships/image" Target="../media/image9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9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9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9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9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9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3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8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9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8.png"/><Relationship Id="rId4" Type="http://schemas.openxmlformats.org/officeDocument/2006/relationships/image" Target="../media/image9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9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9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3.png"/><Relationship Id="rId4" Type="http://schemas.openxmlformats.org/officeDocument/2006/relationships/image" Target="../media/image9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4.png"/><Relationship Id="rId4" Type="http://schemas.openxmlformats.org/officeDocument/2006/relationships/image" Target="../media/image9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5.png"/><Relationship Id="rId4" Type="http://schemas.openxmlformats.org/officeDocument/2006/relationships/image" Target="../media/image9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9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b="1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Git </a:t>
            </a:r>
            <a:r>
              <a:rPr lang="zh-CN" altLang="en-US" b="1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与 </a:t>
            </a:r>
            <a:r>
              <a:rPr lang="en-US" altLang="zh-CN" b="1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GitHub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1831852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30"/>
          <p:cNvSpPr>
            <a:spLocks noChangeArrowheads="1"/>
          </p:cNvSpPr>
          <p:nvPr/>
        </p:nvSpPr>
        <p:spPr bwMode="auto">
          <a:xfrm>
            <a:off x="0" y="476250"/>
            <a:ext cx="9144000" cy="5962650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D8D8D8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19050">
                <a:solidFill>
                  <a:srgbClr val="2570BA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5123" name="Rounded Rectangular Callout 105"/>
          <p:cNvSpPr>
            <a:spLocks noChangeAspect="1"/>
          </p:cNvSpPr>
          <p:nvPr/>
        </p:nvSpPr>
        <p:spPr bwMode="auto">
          <a:xfrm>
            <a:off x="11113" y="4941888"/>
            <a:ext cx="611187" cy="628650"/>
          </a:xfrm>
          <a:prstGeom prst="wedgeRoundRectCallout">
            <a:avLst>
              <a:gd name="adj1" fmla="val -19995"/>
              <a:gd name="adj2" fmla="val 65000"/>
              <a:gd name="adj3" fmla="val 16667"/>
            </a:avLst>
          </a:prstGeom>
          <a:solidFill>
            <a:srgbClr val="FFE181">
              <a:alpha val="5098"/>
            </a:srgbClr>
          </a:solidFill>
          <a:ln w="12700" cap="rnd">
            <a:solidFill>
              <a:srgbClr val="F5D3A1"/>
            </a:solidFill>
            <a:miter lim="800000"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5124" name="Rounded Rectangular Callout 119"/>
          <p:cNvSpPr>
            <a:spLocks noChangeAspect="1"/>
          </p:cNvSpPr>
          <p:nvPr/>
        </p:nvSpPr>
        <p:spPr bwMode="auto">
          <a:xfrm>
            <a:off x="155575" y="2698750"/>
            <a:ext cx="466725" cy="479425"/>
          </a:xfrm>
          <a:prstGeom prst="wedgeRoundRectCallout">
            <a:avLst>
              <a:gd name="adj1" fmla="val -19995"/>
              <a:gd name="adj2" fmla="val 65000"/>
              <a:gd name="adj3" fmla="val 16667"/>
            </a:avLst>
          </a:prstGeom>
          <a:solidFill>
            <a:srgbClr val="FFE181">
              <a:alpha val="5098"/>
            </a:srgbClr>
          </a:solidFill>
          <a:ln w="12700" cap="rnd">
            <a:solidFill>
              <a:srgbClr val="F5D3A1"/>
            </a:solidFill>
            <a:miter lim="800000"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5125" name="Rounded Rectangular Callout 120"/>
          <p:cNvSpPr>
            <a:spLocks noChangeAspect="1"/>
          </p:cNvSpPr>
          <p:nvPr/>
        </p:nvSpPr>
        <p:spPr bwMode="auto">
          <a:xfrm>
            <a:off x="474663" y="3167063"/>
            <a:ext cx="458787" cy="471487"/>
          </a:xfrm>
          <a:prstGeom prst="wedgeRoundRectCallout">
            <a:avLst>
              <a:gd name="adj1" fmla="val -19995"/>
              <a:gd name="adj2" fmla="val 65000"/>
              <a:gd name="adj3" fmla="val 16667"/>
            </a:avLst>
          </a:prstGeom>
          <a:solidFill>
            <a:srgbClr val="FFE181">
              <a:alpha val="5098"/>
            </a:srgbClr>
          </a:solidFill>
          <a:ln w="12700" cap="rnd">
            <a:solidFill>
              <a:srgbClr val="F5D3A1"/>
            </a:solidFill>
            <a:miter lim="800000"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5126" name="Rounded Rectangular Callout 121"/>
          <p:cNvSpPr>
            <a:spLocks noChangeAspect="1"/>
          </p:cNvSpPr>
          <p:nvPr/>
        </p:nvSpPr>
        <p:spPr bwMode="auto">
          <a:xfrm>
            <a:off x="269875" y="3382963"/>
            <a:ext cx="352425" cy="360362"/>
          </a:xfrm>
          <a:prstGeom prst="wedgeRoundRectCallout">
            <a:avLst>
              <a:gd name="adj1" fmla="val -19995"/>
              <a:gd name="adj2" fmla="val 65000"/>
              <a:gd name="adj3" fmla="val 16667"/>
            </a:avLst>
          </a:prstGeom>
          <a:solidFill>
            <a:srgbClr val="FFE181">
              <a:alpha val="5098"/>
            </a:srgbClr>
          </a:solidFill>
          <a:ln w="63500" cap="rnd">
            <a:solidFill>
              <a:srgbClr val="F5D3A1"/>
            </a:solidFill>
            <a:miter lim="800000"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5127" name="Rounded Rectangular Callout 123"/>
          <p:cNvSpPr>
            <a:spLocks noChangeAspect="1"/>
          </p:cNvSpPr>
          <p:nvPr/>
        </p:nvSpPr>
        <p:spPr bwMode="auto">
          <a:xfrm>
            <a:off x="639763" y="3333750"/>
            <a:ext cx="608012" cy="625475"/>
          </a:xfrm>
          <a:prstGeom prst="wedgeRoundRectCallout">
            <a:avLst>
              <a:gd name="adj1" fmla="val -19995"/>
              <a:gd name="adj2" fmla="val 65000"/>
              <a:gd name="adj3" fmla="val 16667"/>
            </a:avLst>
          </a:prstGeom>
          <a:solidFill>
            <a:srgbClr val="FFE181">
              <a:alpha val="5098"/>
            </a:srgbClr>
          </a:solidFill>
          <a:ln w="12700" cap="rnd">
            <a:solidFill>
              <a:srgbClr val="F5D3A1"/>
            </a:solidFill>
            <a:miter lim="800000"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5128" name="Rounded Rectangular Callout 124"/>
          <p:cNvSpPr>
            <a:spLocks noChangeAspect="1"/>
          </p:cNvSpPr>
          <p:nvPr/>
        </p:nvSpPr>
        <p:spPr bwMode="auto">
          <a:xfrm>
            <a:off x="0" y="3479800"/>
            <a:ext cx="671513" cy="849313"/>
          </a:xfrm>
          <a:prstGeom prst="wedgeRoundRectCallout">
            <a:avLst>
              <a:gd name="adj1" fmla="val -6824"/>
              <a:gd name="adj2" fmla="val 62176"/>
              <a:gd name="adj3" fmla="val 16667"/>
            </a:avLst>
          </a:prstGeom>
          <a:solidFill>
            <a:srgbClr val="FFE181">
              <a:alpha val="5098"/>
            </a:srgbClr>
          </a:solidFill>
          <a:ln w="12700" cap="rnd">
            <a:solidFill>
              <a:srgbClr val="F5D3A1"/>
            </a:solidFill>
            <a:miter lim="800000"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5129" name="Title 1"/>
          <p:cNvSpPr>
            <a:spLocks noGrp="1" noChangeArrowheads="1"/>
          </p:cNvSpPr>
          <p:nvPr>
            <p:ph type="title" idx="4294967295"/>
          </p:nvPr>
        </p:nvSpPr>
        <p:spPr>
          <a:xfrm>
            <a:off x="685800" y="654050"/>
            <a:ext cx="7124700" cy="815975"/>
          </a:xfrm>
          <a:prstGeom prst="rect">
            <a:avLst/>
          </a:prstGeom>
        </p:spPr>
        <p:txBody>
          <a:bodyPr/>
          <a:lstStyle/>
          <a:p>
            <a:pPr algn="ctr" eaLnBrk="1" hangingPunct="1"/>
            <a:r>
              <a:rPr lang="zh-CN" altLang="en-US" sz="5400" smtClean="0">
                <a:solidFill>
                  <a:srgbClr val="ED5E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目  录</a:t>
            </a:r>
            <a:endParaRPr lang="zh-CN" altLang="zh-CN" sz="5400" smtClean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5130" name="Content Placeholder 12"/>
          <p:cNvSpPr txBox="1">
            <a:spLocks noChangeArrowheads="1"/>
          </p:cNvSpPr>
          <p:nvPr/>
        </p:nvSpPr>
        <p:spPr bwMode="auto">
          <a:xfrm>
            <a:off x="1327150" y="1678305"/>
            <a:ext cx="7515225" cy="46018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85750" indent="-285750"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  <a:spcAft>
                <a:spcPts val="600"/>
              </a:spcAft>
              <a:buClr>
                <a:srgbClr val="D23B07"/>
              </a:buClr>
              <a:buFont typeface="Wingdings" panose="05000000000000000000" pitchFamily="2" charset="2"/>
              <a:buChar char="§"/>
            </a:pPr>
            <a:r>
              <a:rPr lang="zh-CN" altLang="en-US" sz="2400" dirty="0">
                <a:solidFill>
                  <a:schemeClr val="bg2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Arial Unicode MS" panose="020B0604020202020204" pitchFamily="34" charset="-122"/>
                <a:sym typeface="Calibri" panose="020F0502020204030204" pitchFamily="34" charset="0"/>
              </a:rPr>
              <a:t>版本控制系统介绍</a:t>
            </a:r>
          </a:p>
          <a:p>
            <a:pPr eaLnBrk="1" hangingPunct="1">
              <a:spcBef>
                <a:spcPct val="20000"/>
              </a:spcBef>
              <a:spcAft>
                <a:spcPts val="600"/>
              </a:spcAft>
              <a:buClr>
                <a:srgbClr val="D23B07"/>
              </a:buClr>
              <a:buFont typeface="Wingdings" panose="05000000000000000000" pitchFamily="2" charset="2"/>
              <a:buChar char="§"/>
            </a:pPr>
            <a:r>
              <a:rPr lang="en-US" altLang="zh-CN" sz="24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Arial Unicode MS" panose="020B0604020202020204" pitchFamily="34" charset="-122"/>
                <a:sym typeface="Calibri" panose="020F0502020204030204" pitchFamily="34" charset="0"/>
              </a:rPr>
              <a:t>Git </a:t>
            </a:r>
            <a:r>
              <a:rPr lang="zh-CN" altLang="en-US" sz="24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Arial Unicode MS" panose="020B0604020202020204" pitchFamily="34" charset="-122"/>
                <a:sym typeface="Calibri" panose="020F0502020204030204" pitchFamily="34" charset="0"/>
              </a:rPr>
              <a:t>与 </a:t>
            </a:r>
            <a:r>
              <a:rPr lang="en-US" altLang="zh-CN" sz="24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Arial Unicode MS" panose="020B0604020202020204" pitchFamily="34" charset="-122"/>
                <a:sym typeface="Calibri" panose="020F0502020204030204" pitchFamily="34" charset="0"/>
              </a:rPr>
              <a:t>GitHub </a:t>
            </a:r>
            <a:r>
              <a:rPr lang="zh-CN" altLang="en-US" sz="24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Arial Unicode MS" panose="020B0604020202020204" pitchFamily="34" charset="-122"/>
                <a:sym typeface="Calibri" panose="020F0502020204030204" pitchFamily="34" charset="0"/>
              </a:rPr>
              <a:t>简介</a:t>
            </a:r>
            <a:endParaRPr lang="en-US" altLang="zh-CN" sz="2400" dirty="0">
              <a:solidFill>
                <a:srgbClr val="FF0000"/>
              </a:solidFill>
              <a:latin typeface="华文新魏" panose="02010800040101010101" pitchFamily="2" charset="-122"/>
              <a:ea typeface="华文新魏" panose="02010800040101010101" pitchFamily="2" charset="-122"/>
              <a:cs typeface="Arial Unicode MS" panose="020B0604020202020204" pitchFamily="34" charset="-122"/>
              <a:sym typeface="Calibri" panose="020F0502020204030204" pitchFamily="34" charset="0"/>
            </a:endParaRPr>
          </a:p>
          <a:p>
            <a:pPr eaLnBrk="1" hangingPunct="1">
              <a:spcBef>
                <a:spcPct val="20000"/>
              </a:spcBef>
              <a:spcAft>
                <a:spcPts val="600"/>
              </a:spcAft>
              <a:buClr>
                <a:srgbClr val="D23B07"/>
              </a:buClr>
              <a:buFont typeface="Wingdings" panose="05000000000000000000" pitchFamily="2" charset="2"/>
              <a:buChar char="§"/>
            </a:pPr>
            <a:r>
              <a:rPr lang="en-US" altLang="zh-CN" sz="2400" dirty="0">
                <a:solidFill>
                  <a:schemeClr val="bg2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Arial Unicode MS" panose="020B0604020202020204" pitchFamily="34" charset="-122"/>
                <a:sym typeface="Calibri" panose="020F0502020204030204" pitchFamily="34" charset="0"/>
              </a:rPr>
              <a:t>Git</a:t>
            </a:r>
            <a:r>
              <a:rPr lang="zh-CN" altLang="en-US" sz="2400" dirty="0">
                <a:solidFill>
                  <a:schemeClr val="bg2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Arial Unicode MS" panose="020B0604020202020204" pitchFamily="34" charset="-122"/>
                <a:sym typeface="Calibri" panose="020F0502020204030204" pitchFamily="34" charset="0"/>
              </a:rPr>
              <a:t>账户注册与管理</a:t>
            </a:r>
            <a:endParaRPr lang="en-US" altLang="zh-CN" sz="2400" dirty="0">
              <a:solidFill>
                <a:schemeClr val="bg2"/>
              </a:solidFill>
              <a:latin typeface="华文新魏" panose="02010800040101010101" pitchFamily="2" charset="-122"/>
              <a:ea typeface="华文新魏" panose="02010800040101010101" pitchFamily="2" charset="-122"/>
              <a:cs typeface="Arial Unicode MS" panose="020B0604020202020204" pitchFamily="34" charset="-122"/>
              <a:sym typeface="Calibri" panose="020F0502020204030204" pitchFamily="34" charset="0"/>
            </a:endParaRPr>
          </a:p>
          <a:p>
            <a:pPr eaLnBrk="1" hangingPunct="1">
              <a:spcBef>
                <a:spcPct val="20000"/>
              </a:spcBef>
              <a:spcAft>
                <a:spcPts val="600"/>
              </a:spcAft>
              <a:buClr>
                <a:srgbClr val="D23B07"/>
              </a:buClr>
              <a:buFont typeface="Wingdings" panose="05000000000000000000" pitchFamily="2" charset="2"/>
              <a:buChar char="§"/>
            </a:pPr>
            <a:r>
              <a:rPr lang="zh-CN" altLang="en-US" sz="2400" dirty="0">
                <a:solidFill>
                  <a:schemeClr val="bg2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Arial Unicode MS" panose="020B0604020202020204" pitchFamily="34" charset="-122"/>
                <a:sym typeface="Calibri" panose="020F0502020204030204" pitchFamily="34" charset="0"/>
              </a:rPr>
              <a:t>工作区</a:t>
            </a:r>
            <a:r>
              <a:rPr lang="zh-CN" altLang="en-US" sz="2400" dirty="0" smtClean="0">
                <a:solidFill>
                  <a:schemeClr val="bg2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Arial Unicode MS" panose="020B0604020202020204" pitchFamily="34" charset="-122"/>
                <a:sym typeface="Calibri" panose="020F0502020204030204" pitchFamily="34" charset="0"/>
              </a:rPr>
              <a:t>、本地仓库、远程仓库</a:t>
            </a:r>
            <a:endParaRPr lang="zh-CN" altLang="en-US" sz="2400" dirty="0">
              <a:solidFill>
                <a:schemeClr val="bg2"/>
              </a:solidFill>
              <a:latin typeface="华文新魏" panose="02010800040101010101" pitchFamily="2" charset="-122"/>
              <a:ea typeface="华文新魏" panose="02010800040101010101" pitchFamily="2" charset="-122"/>
              <a:cs typeface="Arial Unicode MS" panose="020B0604020202020204" pitchFamily="34" charset="-122"/>
              <a:sym typeface="Calibri" panose="020F0502020204030204" pitchFamily="34" charset="0"/>
            </a:endParaRPr>
          </a:p>
          <a:p>
            <a:pPr eaLnBrk="1" hangingPunct="1">
              <a:spcBef>
                <a:spcPct val="20000"/>
              </a:spcBef>
              <a:spcAft>
                <a:spcPts val="600"/>
              </a:spcAft>
              <a:buClr>
                <a:srgbClr val="D23B07"/>
              </a:buClr>
              <a:buFont typeface="Wingdings" panose="05000000000000000000" pitchFamily="2" charset="2"/>
              <a:buChar char="§"/>
            </a:pPr>
            <a:r>
              <a:rPr lang="zh-CN" altLang="en-US" sz="2400" dirty="0">
                <a:solidFill>
                  <a:schemeClr val="bg2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Arial Unicode MS" panose="020B0604020202020204" pitchFamily="34" charset="-122"/>
                <a:sym typeface="Calibri" panose="020F0502020204030204" pitchFamily="34" charset="0"/>
              </a:rPr>
              <a:t>创建版本</a:t>
            </a:r>
            <a:r>
              <a:rPr lang="zh-CN" altLang="en-US" sz="2400" dirty="0" smtClean="0">
                <a:solidFill>
                  <a:schemeClr val="bg2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Arial Unicode MS" panose="020B0604020202020204" pitchFamily="34" charset="-122"/>
                <a:sym typeface="Calibri" panose="020F0502020204030204" pitchFamily="34" charset="0"/>
              </a:rPr>
              <a:t>库</a:t>
            </a:r>
          </a:p>
          <a:p>
            <a:pPr eaLnBrk="1" hangingPunct="1">
              <a:spcBef>
                <a:spcPct val="20000"/>
              </a:spcBef>
              <a:spcAft>
                <a:spcPts val="600"/>
              </a:spcAft>
              <a:buClr>
                <a:srgbClr val="D23B07"/>
              </a:buClr>
              <a:buFont typeface="Wingdings" panose="05000000000000000000" pitchFamily="2" charset="2"/>
              <a:buChar char="§"/>
            </a:pPr>
            <a:r>
              <a:rPr lang="zh-CN" altLang="en-US" sz="2400" dirty="0" smtClean="0">
                <a:solidFill>
                  <a:schemeClr val="bg2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Arial Unicode MS" panose="020B0604020202020204" pitchFamily="34" charset="-122"/>
                <a:sym typeface="Calibri" panose="020F0502020204030204" pitchFamily="34" charset="0"/>
              </a:rPr>
              <a:t>修改管理</a:t>
            </a:r>
            <a:endParaRPr lang="zh-CN" altLang="zh-CN" sz="2400" dirty="0">
              <a:solidFill>
                <a:schemeClr val="bg2"/>
              </a:solidFill>
              <a:latin typeface="DFMoW4-B5" charset="-120"/>
              <a:ea typeface="DFMoW4-B5" charset="-120"/>
              <a:cs typeface="Arial Unicode MS" panose="020B0604020202020204" pitchFamily="34" charset="-122"/>
              <a:sym typeface="Calibri" panose="020F0502020204030204" pitchFamily="34" charset="0"/>
            </a:endParaRPr>
          </a:p>
        </p:txBody>
      </p:sp>
      <p:grpSp>
        <p:nvGrpSpPr>
          <p:cNvPr id="2" name="组合 72"/>
          <p:cNvGrpSpPr/>
          <p:nvPr/>
        </p:nvGrpSpPr>
        <p:grpSpPr bwMode="auto">
          <a:xfrm>
            <a:off x="6269038" y="26988"/>
            <a:ext cx="2874962" cy="449262"/>
            <a:chOff x="5537631" y="26646"/>
            <a:chExt cx="3610350" cy="616932"/>
          </a:xfrm>
        </p:grpSpPr>
        <p:pic>
          <p:nvPicPr>
            <p:cNvPr id="5132" name="图片 7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20432" t="4443" r="22231" b="32346"/>
            <a:stretch>
              <a:fillRect/>
            </a:stretch>
          </p:blipFill>
          <p:spPr bwMode="auto">
            <a:xfrm>
              <a:off x="5537631" y="26646"/>
              <a:ext cx="637497" cy="6142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133" name="图片 7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8124" t="66331" r="13905" b="15274"/>
            <a:stretch>
              <a:fillRect/>
            </a:stretch>
          </p:blipFill>
          <p:spPr bwMode="auto">
            <a:xfrm>
              <a:off x="6238241" y="43579"/>
              <a:ext cx="2909740" cy="599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E29121"/>
            </a:gs>
            <a:gs pos="100000">
              <a:srgbClr val="CE300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355986" y="4739268"/>
            <a:ext cx="3788014" cy="1691189"/>
          </a:xfrm>
          <a:prstGeom prst="rect">
            <a:avLst/>
          </a:prstGeom>
          <a:effectLst>
            <a:outerShdw dist="127000" dir="600000" sx="93000" sy="93000" algn="ctr" rotWithShape="0">
              <a:srgbClr val="000000">
                <a:alpha val="19000"/>
              </a:srgbClr>
            </a:outerShdw>
            <a:reflection endPos="0" dist="50800" dir="5400000" sy="-100000" algn="bl" rotWithShape="0"/>
          </a:effectLst>
        </p:spPr>
      </p:pic>
      <p:grpSp>
        <p:nvGrpSpPr>
          <p:cNvPr id="2" name="组合 72"/>
          <p:cNvGrpSpPr/>
          <p:nvPr/>
        </p:nvGrpSpPr>
        <p:grpSpPr bwMode="auto">
          <a:xfrm>
            <a:off x="6269038" y="26988"/>
            <a:ext cx="2874962" cy="449262"/>
            <a:chOff x="5537631" y="26646"/>
            <a:chExt cx="3610350" cy="616932"/>
          </a:xfrm>
        </p:grpSpPr>
        <p:pic>
          <p:nvPicPr>
            <p:cNvPr id="15367" name="图片 7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20432" t="4443" r="22231" b="32346"/>
            <a:stretch>
              <a:fillRect/>
            </a:stretch>
          </p:blipFill>
          <p:spPr bwMode="auto">
            <a:xfrm>
              <a:off x="5537631" y="26646"/>
              <a:ext cx="637497" cy="6142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368" name="图片 7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8124" t="66331" r="13905" b="15274"/>
            <a:stretch>
              <a:fillRect/>
            </a:stretch>
          </p:blipFill>
          <p:spPr bwMode="auto">
            <a:xfrm>
              <a:off x="6238241" y="43579"/>
              <a:ext cx="2909740" cy="599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5364" name="Title 17"/>
          <p:cNvSpPr>
            <a:spLocks noGrp="1" noChangeArrowheads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eaLnBrk="1" hangingPunct="1"/>
            <a:r>
              <a:rPr lang="en-US" altLang="zh-CN" dirty="0" smtClean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Git</a:t>
            </a:r>
            <a:r>
              <a:rPr lang="zh-CN" altLang="en-US" sz="2400" dirty="0">
                <a:cs typeface="Arial Unicode MS" panose="020B0604020202020204" pitchFamily="34" charset="-122"/>
              </a:rPr>
              <a:t>（分布式版本管理系统）</a:t>
            </a:r>
            <a:endParaRPr lang="zh-CN" altLang="en-US" sz="2400" dirty="0" smtClean="0">
              <a:solidFill>
                <a:schemeClr val="bg2"/>
              </a:solidFill>
              <a:cs typeface="Arial Unicode MS" panose="020B0604020202020204" pitchFamily="34" charset="-122"/>
            </a:endParaRPr>
          </a:p>
        </p:txBody>
      </p:sp>
      <p:sp>
        <p:nvSpPr>
          <p:cNvPr id="5" name="内容占位符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zh-CN" dirty="0"/>
              <a:t>Git </a:t>
            </a:r>
            <a:r>
              <a:rPr lang="zh-CN" altLang="en-US" dirty="0" smtClean="0"/>
              <a:t>由 </a:t>
            </a:r>
            <a:r>
              <a:rPr lang="en-US" altLang="zh-CN" dirty="0"/>
              <a:t>Linux </a:t>
            </a:r>
            <a:r>
              <a:rPr lang="zh-CN" altLang="en-US" dirty="0" smtClean="0"/>
              <a:t>创始人</a:t>
            </a:r>
            <a:r>
              <a:rPr lang="en-US" altLang="zh-CN" dirty="0" smtClean="0"/>
              <a:t>Linus Torvalds</a:t>
            </a:r>
            <a:r>
              <a:rPr lang="zh-CN" altLang="en-US" dirty="0" smtClean="0"/>
              <a:t>开发</a:t>
            </a:r>
            <a:r>
              <a:rPr lang="zh-CN" altLang="en-US" dirty="0"/>
              <a:t>，作为 </a:t>
            </a:r>
            <a:r>
              <a:rPr lang="en-US" altLang="zh-CN" dirty="0"/>
              <a:t>Linux </a:t>
            </a:r>
            <a:r>
              <a:rPr lang="zh-CN" altLang="en-US" dirty="0"/>
              <a:t>内核代码管理系统</a:t>
            </a:r>
            <a:r>
              <a:rPr lang="zh-CN" altLang="en-US" dirty="0" smtClean="0"/>
              <a:t>使用</a:t>
            </a:r>
            <a:endParaRPr lang="en-US" altLang="zh-CN" dirty="0" smtClean="0"/>
          </a:p>
          <a:p>
            <a:r>
              <a:rPr lang="en-US" altLang="zh-CN" dirty="0"/>
              <a:t>Git</a:t>
            </a:r>
            <a:r>
              <a:rPr lang="zh-CN" altLang="en-US" dirty="0"/>
              <a:t>是一款</a:t>
            </a:r>
            <a:r>
              <a:rPr lang="zh-CN" altLang="en-US" dirty="0">
                <a:solidFill>
                  <a:srgbClr val="FF0000"/>
                </a:solidFill>
              </a:rPr>
              <a:t>免费</a:t>
            </a:r>
            <a:r>
              <a:rPr lang="zh-CN" altLang="en-US" dirty="0"/>
              <a:t>、</a:t>
            </a:r>
            <a:r>
              <a:rPr lang="zh-CN" altLang="en-US" dirty="0">
                <a:solidFill>
                  <a:srgbClr val="FF0000"/>
                </a:solidFill>
              </a:rPr>
              <a:t>开源</a:t>
            </a:r>
            <a:r>
              <a:rPr lang="zh-CN" altLang="en-US" dirty="0"/>
              <a:t>的分布式版本控制系统，用于敏捷高效地处理任何</a:t>
            </a:r>
            <a:r>
              <a:rPr lang="zh-CN" altLang="en-US" dirty="0">
                <a:solidFill>
                  <a:srgbClr val="FF0000"/>
                </a:solidFill>
              </a:rPr>
              <a:t>或小或大</a:t>
            </a:r>
            <a:r>
              <a:rPr lang="zh-CN" altLang="en-US" dirty="0"/>
              <a:t>的</a:t>
            </a:r>
            <a:r>
              <a:rPr lang="zh-CN" altLang="en-US" dirty="0" smtClean="0"/>
              <a:t>项目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3754995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72"/>
          <p:cNvGrpSpPr/>
          <p:nvPr/>
        </p:nvGrpSpPr>
        <p:grpSpPr bwMode="auto">
          <a:xfrm>
            <a:off x="6269038" y="26988"/>
            <a:ext cx="2874962" cy="449262"/>
            <a:chOff x="5537631" y="26646"/>
            <a:chExt cx="3610350" cy="616932"/>
          </a:xfrm>
        </p:grpSpPr>
        <p:pic>
          <p:nvPicPr>
            <p:cNvPr id="15367" name="图片 7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20432" t="4443" r="22231" b="32346"/>
            <a:stretch>
              <a:fillRect/>
            </a:stretch>
          </p:blipFill>
          <p:spPr bwMode="auto">
            <a:xfrm>
              <a:off x="5537631" y="26646"/>
              <a:ext cx="637497" cy="6142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368" name="图片 7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8124" t="66331" r="13905" b="15274"/>
            <a:stretch>
              <a:fillRect/>
            </a:stretch>
          </p:blipFill>
          <p:spPr bwMode="auto">
            <a:xfrm>
              <a:off x="6238241" y="43579"/>
              <a:ext cx="2909740" cy="599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5364" name="Title 17"/>
          <p:cNvSpPr>
            <a:spLocks noGrp="1" noChangeArrowheads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eaLnBrk="1" hangingPunct="1"/>
            <a:r>
              <a:rPr lang="en-US" altLang="zh-CN" dirty="0" smtClean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Git</a:t>
            </a:r>
            <a:r>
              <a:rPr lang="zh-CN" altLang="en-US" sz="2400" dirty="0">
                <a:cs typeface="Arial Unicode MS" panose="020B0604020202020204" pitchFamily="34" charset="-122"/>
              </a:rPr>
              <a:t>（分布式版本管理系统）</a:t>
            </a:r>
            <a:endParaRPr lang="zh-CN" altLang="en-US" sz="2400" dirty="0" smtClean="0">
              <a:solidFill>
                <a:schemeClr val="bg2"/>
              </a:solidFill>
              <a:cs typeface="Arial Unicode MS" panose="020B0604020202020204" pitchFamily="34" charset="-122"/>
            </a:endParaRPr>
          </a:p>
        </p:txBody>
      </p:sp>
      <p:sp>
        <p:nvSpPr>
          <p:cNvPr id="5" name="内容占位符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zh-CN" altLang="en-US" dirty="0" smtClean="0"/>
              <a:t>分布式 </a:t>
            </a:r>
            <a:r>
              <a:rPr lang="en-US" altLang="zh-CN" dirty="0" smtClean="0"/>
              <a:t>VS </a:t>
            </a:r>
            <a:r>
              <a:rPr lang="zh-CN" altLang="en-US" dirty="0" smtClean="0"/>
              <a:t>集中式</a:t>
            </a:r>
            <a:endParaRPr lang="en-US" altLang="zh-CN" dirty="0" smtClean="0"/>
          </a:p>
          <a:p>
            <a:pPr lvl="1"/>
            <a:r>
              <a:rPr lang="zh-CN" altLang="en-US" dirty="0"/>
              <a:t>分布式相比于集中式的最大区别在于开发者可以提交到本地，每个开发者通过</a:t>
            </a:r>
            <a:r>
              <a:rPr lang="zh-CN" altLang="en-US" dirty="0" smtClean="0"/>
              <a:t>克隆，</a:t>
            </a:r>
            <a:r>
              <a:rPr lang="zh-CN" altLang="en-US" dirty="0"/>
              <a:t>在本地机器上拷贝一个完整的</a:t>
            </a:r>
            <a:r>
              <a:rPr lang="en-US" altLang="zh-CN" dirty="0"/>
              <a:t>Git</a:t>
            </a:r>
            <a:r>
              <a:rPr lang="zh-CN" altLang="en-US" dirty="0" smtClean="0"/>
              <a:t>仓库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3044612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72"/>
          <p:cNvGrpSpPr/>
          <p:nvPr/>
        </p:nvGrpSpPr>
        <p:grpSpPr bwMode="auto">
          <a:xfrm>
            <a:off x="6269038" y="26988"/>
            <a:ext cx="2874962" cy="449262"/>
            <a:chOff x="5537631" y="26646"/>
            <a:chExt cx="3610350" cy="616932"/>
          </a:xfrm>
        </p:grpSpPr>
        <p:pic>
          <p:nvPicPr>
            <p:cNvPr id="15367" name="图片 7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20432" t="4443" r="22231" b="32346"/>
            <a:stretch>
              <a:fillRect/>
            </a:stretch>
          </p:blipFill>
          <p:spPr bwMode="auto">
            <a:xfrm>
              <a:off x="5537631" y="26646"/>
              <a:ext cx="637497" cy="6142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368" name="图片 7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8124" t="66331" r="13905" b="15274"/>
            <a:stretch>
              <a:fillRect/>
            </a:stretch>
          </p:blipFill>
          <p:spPr bwMode="auto">
            <a:xfrm>
              <a:off x="6238241" y="43579"/>
              <a:ext cx="2909740" cy="599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5364" name="Title 17"/>
          <p:cNvSpPr>
            <a:spLocks noGrp="1" noChangeArrowheads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eaLnBrk="1" hangingPunct="1"/>
            <a:r>
              <a:rPr lang="en-US" altLang="zh-CN" dirty="0" smtClean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Git</a:t>
            </a:r>
            <a:r>
              <a:rPr lang="zh-CN" altLang="en-US" sz="2000" dirty="0">
                <a:cs typeface="Arial Unicode MS" panose="020B0604020202020204" pitchFamily="34" charset="-122"/>
              </a:rPr>
              <a:t>（分布式版本管理系统）</a:t>
            </a:r>
            <a:endParaRPr lang="zh-CN" altLang="en-US" sz="2000" dirty="0" smtClean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5" name="内容占位符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zh-CN" dirty="0" smtClean="0"/>
              <a:t>Git</a:t>
            </a:r>
            <a:r>
              <a:rPr lang="zh-CN" altLang="en-US" dirty="0" smtClean="0"/>
              <a:t>的特点（从开发者角度考虑）</a:t>
            </a:r>
            <a:endParaRPr lang="en-US" altLang="zh-CN" dirty="0" smtClean="0"/>
          </a:p>
          <a:p>
            <a:pPr lvl="1"/>
            <a:r>
              <a:rPr lang="zh-CN" altLang="en-US" dirty="0"/>
              <a:t>从服务器上克隆完整的</a:t>
            </a:r>
            <a:r>
              <a:rPr lang="en-US" altLang="zh-CN" dirty="0"/>
              <a:t>Git</a:t>
            </a:r>
            <a:r>
              <a:rPr lang="zh-CN" altLang="en-US" dirty="0"/>
              <a:t>仓库（包括代码和版本信息）到单机</a:t>
            </a:r>
            <a:r>
              <a:rPr lang="zh-CN" altLang="en-US" dirty="0" smtClean="0"/>
              <a:t>上</a:t>
            </a:r>
            <a:endParaRPr lang="en-US" altLang="zh-CN" dirty="0" smtClean="0"/>
          </a:p>
          <a:p>
            <a:pPr lvl="1"/>
            <a:r>
              <a:rPr lang="zh-CN" altLang="en-US" dirty="0"/>
              <a:t>在自己的机器上根据不同的开发目的，创建分支，修改</a:t>
            </a:r>
            <a:r>
              <a:rPr lang="zh-CN" altLang="en-US" dirty="0" smtClean="0"/>
              <a:t>代码</a:t>
            </a:r>
            <a:endParaRPr lang="en-US" altLang="zh-CN" dirty="0" smtClean="0"/>
          </a:p>
          <a:p>
            <a:pPr lvl="1"/>
            <a:r>
              <a:rPr lang="zh-CN" altLang="en-US" dirty="0"/>
              <a:t>在单机上自己创建的分支上提交</a:t>
            </a:r>
            <a:r>
              <a:rPr lang="zh-CN" altLang="en-US" dirty="0" smtClean="0"/>
              <a:t>代码</a:t>
            </a:r>
            <a:endParaRPr lang="en-US" altLang="zh-CN" dirty="0" smtClean="0"/>
          </a:p>
          <a:p>
            <a:pPr lvl="1"/>
            <a:r>
              <a:rPr lang="zh-CN" altLang="en-US" dirty="0"/>
              <a:t>在单机上合并</a:t>
            </a:r>
            <a:r>
              <a:rPr lang="zh-CN" altLang="en-US" dirty="0" smtClean="0"/>
              <a:t>分支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1419729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72"/>
          <p:cNvGrpSpPr/>
          <p:nvPr/>
        </p:nvGrpSpPr>
        <p:grpSpPr bwMode="auto">
          <a:xfrm>
            <a:off x="6269038" y="26988"/>
            <a:ext cx="2874962" cy="449262"/>
            <a:chOff x="5537631" y="26646"/>
            <a:chExt cx="3610350" cy="616932"/>
          </a:xfrm>
        </p:grpSpPr>
        <p:pic>
          <p:nvPicPr>
            <p:cNvPr id="15367" name="图片 7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20432" t="4443" r="22231" b="32346"/>
            <a:stretch>
              <a:fillRect/>
            </a:stretch>
          </p:blipFill>
          <p:spPr bwMode="auto">
            <a:xfrm>
              <a:off x="5537631" y="26646"/>
              <a:ext cx="637497" cy="6142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368" name="图片 7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8124" t="66331" r="13905" b="15274"/>
            <a:stretch>
              <a:fillRect/>
            </a:stretch>
          </p:blipFill>
          <p:spPr bwMode="auto">
            <a:xfrm>
              <a:off x="6238241" y="43579"/>
              <a:ext cx="2909740" cy="599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5364" name="Title 17"/>
          <p:cNvSpPr>
            <a:spLocks noGrp="1" noChangeArrowheads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eaLnBrk="1" hangingPunct="1"/>
            <a:r>
              <a:rPr lang="en-US" altLang="zh-CN" dirty="0" smtClean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Git</a:t>
            </a:r>
            <a:r>
              <a:rPr lang="zh-CN" altLang="en-US" sz="2000" dirty="0">
                <a:cs typeface="Arial Unicode MS" panose="020B0604020202020204" pitchFamily="34" charset="-122"/>
              </a:rPr>
              <a:t>（分布式版本管理系统）</a:t>
            </a:r>
            <a:endParaRPr lang="zh-CN" altLang="en-US" sz="2000" dirty="0" smtClean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5" name="内容占位符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zh-CN" dirty="0" smtClean="0"/>
              <a:t>Git</a:t>
            </a:r>
            <a:r>
              <a:rPr lang="zh-CN" altLang="en-US" dirty="0" smtClean="0"/>
              <a:t>的特点</a:t>
            </a:r>
            <a:r>
              <a:rPr lang="zh-CN" altLang="en-US" dirty="0"/>
              <a:t>（从开发者角度考虑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把</a:t>
            </a:r>
            <a:r>
              <a:rPr lang="zh-CN" altLang="en-US" dirty="0"/>
              <a:t>服务器上最新版的代码</a:t>
            </a:r>
            <a:r>
              <a:rPr lang="en-US" altLang="zh-CN" dirty="0"/>
              <a:t>fetch</a:t>
            </a:r>
            <a:r>
              <a:rPr lang="zh-CN" altLang="en-US" dirty="0"/>
              <a:t>下来，然后跟自己的主分支</a:t>
            </a:r>
            <a:r>
              <a:rPr lang="zh-CN" altLang="en-US" dirty="0" smtClean="0"/>
              <a:t>合并</a:t>
            </a:r>
            <a:endParaRPr lang="en-US" altLang="zh-CN" dirty="0" smtClean="0"/>
          </a:p>
          <a:p>
            <a:pPr lvl="1"/>
            <a:r>
              <a:rPr lang="zh-CN" altLang="en-US" dirty="0"/>
              <a:t>查看邮件或者通过其它方式</a:t>
            </a:r>
            <a:r>
              <a:rPr lang="zh-CN" altLang="en-US" dirty="0" smtClean="0"/>
              <a:t>查看提交状态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解决冲突</a:t>
            </a:r>
            <a:endParaRPr lang="en-US" altLang="zh-CN" dirty="0" smtClean="0"/>
          </a:p>
          <a:p>
            <a:pPr lvl="1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3185379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72"/>
          <p:cNvGrpSpPr/>
          <p:nvPr/>
        </p:nvGrpSpPr>
        <p:grpSpPr bwMode="auto">
          <a:xfrm>
            <a:off x="6269038" y="26988"/>
            <a:ext cx="2874962" cy="449262"/>
            <a:chOff x="5537631" y="26646"/>
            <a:chExt cx="3610350" cy="616932"/>
          </a:xfrm>
        </p:grpSpPr>
        <p:pic>
          <p:nvPicPr>
            <p:cNvPr id="15367" name="图片 7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20432" t="4443" r="22231" b="32346"/>
            <a:stretch>
              <a:fillRect/>
            </a:stretch>
          </p:blipFill>
          <p:spPr bwMode="auto">
            <a:xfrm>
              <a:off x="5537631" y="26646"/>
              <a:ext cx="637497" cy="6142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368" name="图片 7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8124" t="66331" r="13905" b="15274"/>
            <a:stretch>
              <a:fillRect/>
            </a:stretch>
          </p:blipFill>
          <p:spPr bwMode="auto">
            <a:xfrm>
              <a:off x="6238241" y="43579"/>
              <a:ext cx="2909740" cy="599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5364" name="Title 17"/>
          <p:cNvSpPr>
            <a:spLocks noGrp="1" noChangeArrowheads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eaLnBrk="1" hangingPunct="1"/>
            <a:r>
              <a:rPr lang="en-US" altLang="zh-CN" dirty="0" smtClean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Git</a:t>
            </a:r>
            <a:r>
              <a:rPr lang="zh-CN" altLang="en-US" sz="2000" dirty="0">
                <a:cs typeface="Arial Unicode MS" panose="020B0604020202020204" pitchFamily="34" charset="-122"/>
              </a:rPr>
              <a:t>（分布式版本管理系统）</a:t>
            </a:r>
            <a:endParaRPr lang="zh-CN" altLang="en-US" sz="2000" dirty="0" smtClean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5" name="内容占位符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zh-CN" dirty="0" smtClean="0"/>
              <a:t>Git</a:t>
            </a:r>
            <a:r>
              <a:rPr lang="zh-CN" altLang="en-US" dirty="0" smtClean="0"/>
              <a:t>的优点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适合</a:t>
            </a:r>
            <a:r>
              <a:rPr lang="zh-CN" altLang="en-US" dirty="0">
                <a:solidFill>
                  <a:srgbClr val="FF0000"/>
                </a:solidFill>
              </a:rPr>
              <a:t>分布式开发</a:t>
            </a:r>
            <a:r>
              <a:rPr lang="zh-CN" altLang="en-US" dirty="0"/>
              <a:t>，强调</a:t>
            </a:r>
            <a:r>
              <a:rPr lang="zh-CN" altLang="en-US" dirty="0" smtClean="0"/>
              <a:t>个体</a:t>
            </a:r>
            <a:endParaRPr lang="zh-CN" altLang="en-US" dirty="0"/>
          </a:p>
          <a:p>
            <a:pPr lvl="1"/>
            <a:r>
              <a:rPr lang="zh-CN" altLang="en-US" dirty="0" smtClean="0"/>
              <a:t>速度</a:t>
            </a:r>
            <a:r>
              <a:rPr lang="zh-CN" altLang="en-US" dirty="0"/>
              <a:t>快</a:t>
            </a:r>
          </a:p>
          <a:p>
            <a:pPr lvl="1"/>
            <a:r>
              <a:rPr lang="zh-CN" altLang="en-US" dirty="0" smtClean="0"/>
              <a:t>简单</a:t>
            </a:r>
            <a:r>
              <a:rPr lang="zh-CN" altLang="en-US" dirty="0"/>
              <a:t>的设计</a:t>
            </a:r>
          </a:p>
          <a:p>
            <a:pPr lvl="1"/>
            <a:r>
              <a:rPr lang="zh-CN" altLang="en-US" dirty="0" smtClean="0"/>
              <a:t>对</a:t>
            </a:r>
            <a:r>
              <a:rPr lang="zh-CN" altLang="en-US" dirty="0"/>
              <a:t>非线性开发模式的强力支持</a:t>
            </a:r>
          </a:p>
          <a:p>
            <a:pPr lvl="1"/>
            <a:r>
              <a:rPr lang="zh-CN" altLang="en-US" dirty="0" smtClean="0"/>
              <a:t>有能力</a:t>
            </a:r>
            <a:r>
              <a:rPr lang="zh-CN" altLang="en-US" dirty="0"/>
              <a:t>高效管理</a:t>
            </a:r>
            <a:r>
              <a:rPr lang="zh-CN" altLang="en-US" dirty="0" smtClean="0"/>
              <a:t>类似</a:t>
            </a:r>
            <a:r>
              <a:rPr lang="en-US" altLang="zh-CN" dirty="0" smtClean="0"/>
              <a:t>Linux</a:t>
            </a:r>
            <a:r>
              <a:rPr lang="zh-CN" altLang="en-US" dirty="0" smtClean="0"/>
              <a:t>内核</a:t>
            </a:r>
            <a:r>
              <a:rPr lang="zh-CN" altLang="en-US" dirty="0"/>
              <a:t>一样的超大规模</a:t>
            </a:r>
            <a:r>
              <a:rPr lang="zh-CN" altLang="en-US" dirty="0" smtClean="0"/>
              <a:t>项目</a:t>
            </a:r>
            <a:endParaRPr lang="en-US" altLang="zh-CN" dirty="0" smtClean="0"/>
          </a:p>
          <a:p>
            <a:pPr lvl="1"/>
            <a:r>
              <a:rPr lang="zh-CN" altLang="en-US" dirty="0"/>
              <a:t>离线</a:t>
            </a:r>
            <a:r>
              <a:rPr lang="zh-CN" altLang="en-US" dirty="0" smtClean="0"/>
              <a:t>工作</a:t>
            </a:r>
            <a:endParaRPr lang="zh-CN" altLang="en-US" dirty="0"/>
          </a:p>
          <a:p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72"/>
          <p:cNvGrpSpPr/>
          <p:nvPr/>
        </p:nvGrpSpPr>
        <p:grpSpPr bwMode="auto">
          <a:xfrm>
            <a:off x="6269038" y="26988"/>
            <a:ext cx="2874962" cy="449262"/>
            <a:chOff x="5537631" y="26646"/>
            <a:chExt cx="3610350" cy="616932"/>
          </a:xfrm>
        </p:grpSpPr>
        <p:pic>
          <p:nvPicPr>
            <p:cNvPr id="15367" name="图片 7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20432" t="4443" r="22231" b="32346"/>
            <a:stretch>
              <a:fillRect/>
            </a:stretch>
          </p:blipFill>
          <p:spPr bwMode="auto">
            <a:xfrm>
              <a:off x="5537631" y="26646"/>
              <a:ext cx="637497" cy="6142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368" name="图片 7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8124" t="66331" r="13905" b="15274"/>
            <a:stretch>
              <a:fillRect/>
            </a:stretch>
          </p:blipFill>
          <p:spPr bwMode="auto">
            <a:xfrm>
              <a:off x="6238241" y="43579"/>
              <a:ext cx="2909740" cy="599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5364" name="Title 17"/>
          <p:cNvSpPr>
            <a:spLocks noGrp="1" noChangeArrowheads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eaLnBrk="1" hangingPunct="1"/>
            <a:r>
              <a:rPr lang="en-US" altLang="zh-CN" dirty="0" smtClean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Git</a:t>
            </a:r>
            <a:r>
              <a:rPr lang="zh-CN" altLang="en-US" sz="2000" dirty="0">
                <a:cs typeface="Arial Unicode MS" panose="020B0604020202020204" pitchFamily="34" charset="-122"/>
              </a:rPr>
              <a:t>（分布式版本管理系统）</a:t>
            </a:r>
            <a:endParaRPr lang="zh-CN" altLang="en-US" sz="2000" dirty="0" smtClean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5" name="内容占位符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zh-CN" dirty="0" smtClean="0"/>
              <a:t>Git</a:t>
            </a:r>
            <a:r>
              <a:rPr lang="zh-CN" altLang="en-US" dirty="0" smtClean="0"/>
              <a:t>的缺点</a:t>
            </a:r>
            <a:endParaRPr lang="en-US" altLang="zh-CN" dirty="0" smtClean="0"/>
          </a:p>
          <a:p>
            <a:pPr lvl="1"/>
            <a:r>
              <a:rPr lang="zh-CN" altLang="en-US" dirty="0">
                <a:solidFill>
                  <a:srgbClr val="FF0000"/>
                </a:solidFill>
              </a:rPr>
              <a:t>代码保密性差</a:t>
            </a:r>
            <a:r>
              <a:rPr lang="zh-CN" altLang="en-US" dirty="0"/>
              <a:t>，一旦开发者把整个库克隆下来就可以完全公开所有代码和版本</a:t>
            </a:r>
            <a:r>
              <a:rPr lang="zh-CN" altLang="en-US" dirty="0" smtClean="0"/>
              <a:t>信息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资料</a:t>
            </a:r>
            <a:r>
              <a:rPr lang="zh-CN" altLang="en-US" dirty="0"/>
              <a:t>少</a:t>
            </a:r>
            <a:r>
              <a:rPr lang="zh-CN" altLang="en-US" dirty="0" smtClean="0"/>
              <a:t>（中文</a:t>
            </a:r>
            <a:r>
              <a:rPr lang="zh-CN" altLang="en-US" dirty="0"/>
              <a:t>资料很少</a:t>
            </a:r>
            <a:r>
              <a:rPr lang="zh-CN" altLang="en-US" dirty="0" smtClean="0"/>
              <a:t>）</a:t>
            </a:r>
            <a:endParaRPr lang="zh-CN" altLang="en-US" dirty="0"/>
          </a:p>
          <a:p>
            <a:pPr lvl="1"/>
            <a:r>
              <a:rPr lang="zh-CN" altLang="en-US" dirty="0"/>
              <a:t>学习周期相对而言比较</a:t>
            </a:r>
            <a:r>
              <a:rPr lang="zh-CN" altLang="en-US" dirty="0" smtClean="0"/>
              <a:t>长</a:t>
            </a:r>
            <a:endParaRPr lang="zh-CN" altLang="en-US" dirty="0"/>
          </a:p>
          <a:p>
            <a:pPr lvl="1"/>
            <a:r>
              <a:rPr lang="zh-CN" altLang="en-US" dirty="0"/>
              <a:t>不符合常规</a:t>
            </a:r>
            <a:r>
              <a:rPr lang="zh-CN" altLang="en-US" dirty="0" smtClean="0"/>
              <a:t>思维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1197237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30"/>
          <p:cNvSpPr>
            <a:spLocks noChangeArrowheads="1"/>
          </p:cNvSpPr>
          <p:nvPr/>
        </p:nvSpPr>
        <p:spPr bwMode="auto">
          <a:xfrm>
            <a:off x="0" y="476250"/>
            <a:ext cx="9144000" cy="5962650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D8D8D8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19050">
                <a:solidFill>
                  <a:srgbClr val="2570BA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grpSp>
        <p:nvGrpSpPr>
          <p:cNvPr id="2" name="组合 72"/>
          <p:cNvGrpSpPr/>
          <p:nvPr/>
        </p:nvGrpSpPr>
        <p:grpSpPr bwMode="auto">
          <a:xfrm>
            <a:off x="6269038" y="26988"/>
            <a:ext cx="2874962" cy="449262"/>
            <a:chOff x="5537631" y="26646"/>
            <a:chExt cx="3610350" cy="616932"/>
          </a:xfrm>
        </p:grpSpPr>
        <p:pic>
          <p:nvPicPr>
            <p:cNvPr id="15367" name="图片 7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20432" t="4443" r="22231" b="32346"/>
            <a:stretch>
              <a:fillRect/>
            </a:stretch>
          </p:blipFill>
          <p:spPr bwMode="auto">
            <a:xfrm>
              <a:off x="5537631" y="26646"/>
              <a:ext cx="637497" cy="6142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368" name="图片 7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8124" t="66331" r="13905" b="15274"/>
            <a:stretch>
              <a:fillRect/>
            </a:stretch>
          </p:blipFill>
          <p:spPr bwMode="auto">
            <a:xfrm>
              <a:off x="6238241" y="43579"/>
              <a:ext cx="2909740" cy="599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5364" name="Title 17"/>
          <p:cNvSpPr>
            <a:spLocks noGrp="1" noChangeArrowheads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eaLnBrk="1" hangingPunct="1"/>
            <a:r>
              <a:rPr lang="en-US" altLang="zh-CN" dirty="0" smtClean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Git</a:t>
            </a:r>
            <a:r>
              <a:rPr lang="zh-CN" altLang="en-US" sz="2000" dirty="0">
                <a:cs typeface="Arial Unicode MS" panose="020B0604020202020204" pitchFamily="34" charset="-122"/>
              </a:rPr>
              <a:t>（分布式版本管理系统）</a:t>
            </a:r>
            <a:endParaRPr lang="zh-CN" altLang="en-US" sz="2000" dirty="0" smtClean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zh-CN" dirty="0"/>
              <a:t>Git </a:t>
            </a:r>
            <a:r>
              <a:rPr lang="zh-CN" altLang="en-US" dirty="0" smtClean="0"/>
              <a:t>工作原理 </a:t>
            </a:r>
            <a:r>
              <a:rPr lang="en-US" altLang="zh-CN" dirty="0"/>
              <a:t>- </a:t>
            </a:r>
            <a:r>
              <a:rPr lang="zh-CN" altLang="en-US" dirty="0"/>
              <a:t>文件状态及工作区域</a:t>
            </a:r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219" name=" 219"/>
          <p:cNvSpPr/>
          <p:nvPr/>
        </p:nvSpPr>
        <p:spPr>
          <a:xfrm>
            <a:off x="2106497" y="2925444"/>
            <a:ext cx="2564765" cy="6985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dirty="0">
                <a:solidFill>
                  <a:schemeClr val="bg2"/>
                </a:solidFill>
              </a:rPr>
              <a:t>Git repository</a:t>
            </a:r>
          </a:p>
        </p:txBody>
      </p:sp>
      <p:sp>
        <p:nvSpPr>
          <p:cNvPr id="5" name=" 219"/>
          <p:cNvSpPr/>
          <p:nvPr/>
        </p:nvSpPr>
        <p:spPr>
          <a:xfrm>
            <a:off x="2106497" y="4077334"/>
            <a:ext cx="2564765" cy="698500"/>
          </a:xfrm>
          <a:prstGeom prst="roundRect">
            <a:avLst>
              <a:gd name="adj" fmla="val 50000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dirty="0">
                <a:solidFill>
                  <a:schemeClr val="bg2"/>
                </a:solidFill>
              </a:rPr>
              <a:t>Staging area</a:t>
            </a:r>
          </a:p>
        </p:txBody>
      </p:sp>
      <p:sp>
        <p:nvSpPr>
          <p:cNvPr id="6" name=" 219"/>
          <p:cNvSpPr/>
          <p:nvPr/>
        </p:nvSpPr>
        <p:spPr>
          <a:xfrm>
            <a:off x="2106497" y="5197474"/>
            <a:ext cx="2564765" cy="698500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dirty="0">
                <a:solidFill>
                  <a:schemeClr val="bg2"/>
                </a:solidFill>
              </a:rPr>
              <a:t>Working Directory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4992572" y="5387339"/>
            <a:ext cx="36942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编辑，修改文件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4992572" y="4266564"/>
            <a:ext cx="36942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暂存已经修改好的文件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4992572" y="2901314"/>
            <a:ext cx="36942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最终确定的文件保存到仓库，成为一个新的版本，并且对他人可见</a:t>
            </a:r>
          </a:p>
        </p:txBody>
      </p:sp>
      <p:grpSp>
        <p:nvGrpSpPr>
          <p:cNvPr id="16" name="组合 15"/>
          <p:cNvGrpSpPr/>
          <p:nvPr/>
        </p:nvGrpSpPr>
        <p:grpSpPr>
          <a:xfrm>
            <a:off x="1177492" y="4454524"/>
            <a:ext cx="798830" cy="1187450"/>
            <a:chOff x="4067" y="5489"/>
            <a:chExt cx="1258" cy="1870"/>
          </a:xfrm>
        </p:grpSpPr>
        <p:sp>
          <p:nvSpPr>
            <p:cNvPr id="8" name="右弧形箭头 7"/>
            <p:cNvSpPr/>
            <p:nvPr/>
          </p:nvSpPr>
          <p:spPr>
            <a:xfrm rot="10800000">
              <a:off x="4763" y="5489"/>
              <a:ext cx="562" cy="1870"/>
            </a:xfrm>
            <a:prstGeom prst="curvedLeftArrow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4067" y="6179"/>
              <a:ext cx="463" cy="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>
                  <a:solidFill>
                    <a:schemeClr val="bg2"/>
                  </a:solidFill>
                </a:rPr>
                <a:t>1</a:t>
              </a: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1177492" y="3162299"/>
            <a:ext cx="798830" cy="1187450"/>
            <a:chOff x="4067" y="3454"/>
            <a:chExt cx="1258" cy="1870"/>
          </a:xfrm>
        </p:grpSpPr>
        <p:sp>
          <p:nvSpPr>
            <p:cNvPr id="9" name="右弧形箭头 8"/>
            <p:cNvSpPr/>
            <p:nvPr/>
          </p:nvSpPr>
          <p:spPr>
            <a:xfrm rot="10800000">
              <a:off x="4763" y="3454"/>
              <a:ext cx="562" cy="1870"/>
            </a:xfrm>
            <a:prstGeom prst="curvedLeftArrow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4067" y="4149"/>
              <a:ext cx="464" cy="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>
                  <a:solidFill>
                    <a:schemeClr val="bg2"/>
                  </a:solidFill>
                </a:rPr>
                <a:t>2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30"/>
          <p:cNvSpPr>
            <a:spLocks noChangeArrowheads="1"/>
          </p:cNvSpPr>
          <p:nvPr/>
        </p:nvSpPr>
        <p:spPr bwMode="auto">
          <a:xfrm>
            <a:off x="0" y="476250"/>
            <a:ext cx="9144000" cy="5962650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D8D8D8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19050">
                <a:solidFill>
                  <a:srgbClr val="2570BA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grpSp>
        <p:nvGrpSpPr>
          <p:cNvPr id="2" name="组合 72"/>
          <p:cNvGrpSpPr/>
          <p:nvPr/>
        </p:nvGrpSpPr>
        <p:grpSpPr bwMode="auto">
          <a:xfrm>
            <a:off x="6269038" y="26988"/>
            <a:ext cx="2874962" cy="449262"/>
            <a:chOff x="5537631" y="26646"/>
            <a:chExt cx="3610350" cy="616932"/>
          </a:xfrm>
        </p:grpSpPr>
        <p:pic>
          <p:nvPicPr>
            <p:cNvPr id="15367" name="图片 7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20432" t="4443" r="22231" b="32346"/>
            <a:stretch>
              <a:fillRect/>
            </a:stretch>
          </p:blipFill>
          <p:spPr bwMode="auto">
            <a:xfrm>
              <a:off x="5537631" y="26646"/>
              <a:ext cx="637497" cy="6142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368" name="图片 7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8124" t="66331" r="13905" b="15274"/>
            <a:stretch>
              <a:fillRect/>
            </a:stretch>
          </p:blipFill>
          <p:spPr bwMode="auto">
            <a:xfrm>
              <a:off x="6238241" y="43579"/>
              <a:ext cx="2909740" cy="599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5364" name="Title 17"/>
          <p:cNvSpPr>
            <a:spLocks noGrp="1" noChangeArrowheads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eaLnBrk="1" hangingPunct="1"/>
            <a:r>
              <a:rPr lang="en-US" altLang="zh-CN" dirty="0" smtClean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Git</a:t>
            </a:r>
            <a:r>
              <a:rPr lang="zh-CN" altLang="en-US" sz="2000" dirty="0">
                <a:cs typeface="Arial Unicode MS" panose="020B0604020202020204" pitchFamily="34" charset="-122"/>
              </a:rPr>
              <a:t>（分布式版本管理系统）</a:t>
            </a:r>
            <a:endParaRPr lang="zh-CN" altLang="en-US" sz="2000" dirty="0" smtClean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zh-CN" dirty="0"/>
              <a:t>Git </a:t>
            </a:r>
            <a:r>
              <a:rPr lang="zh-CN" altLang="en-US" dirty="0" smtClean="0"/>
              <a:t>工作原理 </a:t>
            </a:r>
            <a:r>
              <a:rPr lang="en-US" altLang="zh-CN" dirty="0"/>
              <a:t>- </a:t>
            </a:r>
            <a:r>
              <a:rPr lang="zh-CN" altLang="en-US" dirty="0"/>
              <a:t>文件状态及工作区域</a:t>
            </a:r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018371" y="2434114"/>
            <a:ext cx="4808571" cy="4423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515201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30"/>
          <p:cNvSpPr>
            <a:spLocks noChangeArrowheads="1"/>
          </p:cNvSpPr>
          <p:nvPr/>
        </p:nvSpPr>
        <p:spPr bwMode="auto">
          <a:xfrm>
            <a:off x="0" y="476250"/>
            <a:ext cx="9144000" cy="5962650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D8D8D8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19050">
                <a:solidFill>
                  <a:srgbClr val="2570BA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grpSp>
        <p:nvGrpSpPr>
          <p:cNvPr id="2" name="组合 72"/>
          <p:cNvGrpSpPr/>
          <p:nvPr/>
        </p:nvGrpSpPr>
        <p:grpSpPr bwMode="auto">
          <a:xfrm>
            <a:off x="6269038" y="26988"/>
            <a:ext cx="2874962" cy="449262"/>
            <a:chOff x="5537631" y="26646"/>
            <a:chExt cx="3610350" cy="616932"/>
          </a:xfrm>
        </p:grpSpPr>
        <p:pic>
          <p:nvPicPr>
            <p:cNvPr id="15367" name="图片 7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20432" t="4443" r="22231" b="32346"/>
            <a:stretch>
              <a:fillRect/>
            </a:stretch>
          </p:blipFill>
          <p:spPr bwMode="auto">
            <a:xfrm>
              <a:off x="5537631" y="26646"/>
              <a:ext cx="637497" cy="6142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368" name="图片 7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8124" t="66331" r="13905" b="15274"/>
            <a:stretch>
              <a:fillRect/>
            </a:stretch>
          </p:blipFill>
          <p:spPr bwMode="auto">
            <a:xfrm>
              <a:off x="6238241" y="43579"/>
              <a:ext cx="2909740" cy="599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5364" name="Title 17"/>
          <p:cNvSpPr>
            <a:spLocks noGrp="1" noChangeArrowheads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eaLnBrk="1" hangingPunct="1"/>
            <a:r>
              <a:rPr lang="en-US" altLang="zh-CN" dirty="0" smtClean="0">
                <a:cs typeface="Arial Unicode MS" panose="020B0604020202020204" pitchFamily="34" charset="-122"/>
              </a:rPr>
              <a:t>GitHub</a:t>
            </a:r>
            <a:endParaRPr lang="zh-CN" altLang="en-US" sz="1800" dirty="0" smtClean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zh-CN" altLang="en-US" dirty="0"/>
              <a:t>面向开源及私有软件项目的托管</a:t>
            </a:r>
            <a:r>
              <a:rPr lang="zh-CN" altLang="en-US" dirty="0" smtClean="0"/>
              <a:t>平台</a:t>
            </a:r>
            <a:endParaRPr lang="en-US" altLang="zh-CN" dirty="0" smtClean="0"/>
          </a:p>
          <a:p>
            <a:r>
              <a:rPr lang="zh-CN" altLang="en-US" dirty="0" smtClean="0"/>
              <a:t>官</a:t>
            </a:r>
            <a:r>
              <a:rPr lang="zh-CN" altLang="en-US" dirty="0"/>
              <a:t>网：</a:t>
            </a:r>
            <a:r>
              <a:rPr lang="en-US" altLang="zh-CN" dirty="0"/>
              <a:t>https://github.com</a:t>
            </a:r>
            <a:r>
              <a:rPr lang="en-US" altLang="zh-CN" dirty="0" smtClean="0"/>
              <a:t>/</a:t>
            </a:r>
            <a:endParaRPr lang="zh-CN" altLang="en-US" dirty="0"/>
          </a:p>
        </p:txBody>
      </p:sp>
      <p:pic>
        <p:nvPicPr>
          <p:cNvPr id="5" name="图片 4" descr="github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4900" y="606520"/>
            <a:ext cx="1460500" cy="1558290"/>
          </a:xfrm>
          <a:prstGeom prst="rect">
            <a:avLst/>
          </a:prstGeom>
        </p:spPr>
      </p:pic>
      <p:pic>
        <p:nvPicPr>
          <p:cNvPr id="6" name="图片 5" descr="github login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1076" y="3002435"/>
            <a:ext cx="7081024" cy="35837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30"/>
          <p:cNvSpPr>
            <a:spLocks noChangeArrowheads="1"/>
          </p:cNvSpPr>
          <p:nvPr/>
        </p:nvSpPr>
        <p:spPr bwMode="auto">
          <a:xfrm>
            <a:off x="0" y="476250"/>
            <a:ext cx="9144000" cy="5962650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D8D8D8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19050">
                <a:solidFill>
                  <a:srgbClr val="2570BA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5123" name="Rounded Rectangular Callout 105"/>
          <p:cNvSpPr>
            <a:spLocks noChangeAspect="1"/>
          </p:cNvSpPr>
          <p:nvPr/>
        </p:nvSpPr>
        <p:spPr bwMode="auto">
          <a:xfrm>
            <a:off x="11113" y="4941888"/>
            <a:ext cx="611187" cy="628650"/>
          </a:xfrm>
          <a:prstGeom prst="wedgeRoundRectCallout">
            <a:avLst>
              <a:gd name="adj1" fmla="val -19995"/>
              <a:gd name="adj2" fmla="val 65000"/>
              <a:gd name="adj3" fmla="val 16667"/>
            </a:avLst>
          </a:prstGeom>
          <a:solidFill>
            <a:srgbClr val="FFE181">
              <a:alpha val="5098"/>
            </a:srgbClr>
          </a:solidFill>
          <a:ln w="12700" cap="rnd">
            <a:solidFill>
              <a:srgbClr val="F5D3A1"/>
            </a:solidFill>
            <a:miter lim="800000"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5124" name="Rounded Rectangular Callout 119"/>
          <p:cNvSpPr>
            <a:spLocks noChangeAspect="1"/>
          </p:cNvSpPr>
          <p:nvPr/>
        </p:nvSpPr>
        <p:spPr bwMode="auto">
          <a:xfrm>
            <a:off x="155575" y="2698750"/>
            <a:ext cx="466725" cy="479425"/>
          </a:xfrm>
          <a:prstGeom prst="wedgeRoundRectCallout">
            <a:avLst>
              <a:gd name="adj1" fmla="val -19995"/>
              <a:gd name="adj2" fmla="val 65000"/>
              <a:gd name="adj3" fmla="val 16667"/>
            </a:avLst>
          </a:prstGeom>
          <a:solidFill>
            <a:srgbClr val="FFE181">
              <a:alpha val="5098"/>
            </a:srgbClr>
          </a:solidFill>
          <a:ln w="12700" cap="rnd">
            <a:solidFill>
              <a:srgbClr val="F5D3A1"/>
            </a:solidFill>
            <a:miter lim="800000"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5125" name="Rounded Rectangular Callout 120"/>
          <p:cNvSpPr>
            <a:spLocks noChangeAspect="1"/>
          </p:cNvSpPr>
          <p:nvPr/>
        </p:nvSpPr>
        <p:spPr bwMode="auto">
          <a:xfrm>
            <a:off x="474663" y="3167063"/>
            <a:ext cx="458787" cy="471487"/>
          </a:xfrm>
          <a:prstGeom prst="wedgeRoundRectCallout">
            <a:avLst>
              <a:gd name="adj1" fmla="val -19995"/>
              <a:gd name="adj2" fmla="val 65000"/>
              <a:gd name="adj3" fmla="val 16667"/>
            </a:avLst>
          </a:prstGeom>
          <a:solidFill>
            <a:srgbClr val="FFE181">
              <a:alpha val="5098"/>
            </a:srgbClr>
          </a:solidFill>
          <a:ln w="12700" cap="rnd">
            <a:solidFill>
              <a:srgbClr val="F5D3A1"/>
            </a:solidFill>
            <a:miter lim="800000"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5126" name="Rounded Rectangular Callout 121"/>
          <p:cNvSpPr>
            <a:spLocks noChangeAspect="1"/>
          </p:cNvSpPr>
          <p:nvPr/>
        </p:nvSpPr>
        <p:spPr bwMode="auto">
          <a:xfrm>
            <a:off x="269875" y="3382963"/>
            <a:ext cx="352425" cy="360362"/>
          </a:xfrm>
          <a:prstGeom prst="wedgeRoundRectCallout">
            <a:avLst>
              <a:gd name="adj1" fmla="val -19995"/>
              <a:gd name="adj2" fmla="val 65000"/>
              <a:gd name="adj3" fmla="val 16667"/>
            </a:avLst>
          </a:prstGeom>
          <a:solidFill>
            <a:srgbClr val="FFE181">
              <a:alpha val="5098"/>
            </a:srgbClr>
          </a:solidFill>
          <a:ln w="63500" cap="rnd">
            <a:solidFill>
              <a:srgbClr val="F5D3A1"/>
            </a:solidFill>
            <a:miter lim="800000"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5127" name="Rounded Rectangular Callout 123"/>
          <p:cNvSpPr>
            <a:spLocks noChangeAspect="1"/>
          </p:cNvSpPr>
          <p:nvPr/>
        </p:nvSpPr>
        <p:spPr bwMode="auto">
          <a:xfrm>
            <a:off x="639763" y="3333750"/>
            <a:ext cx="608012" cy="625475"/>
          </a:xfrm>
          <a:prstGeom prst="wedgeRoundRectCallout">
            <a:avLst>
              <a:gd name="adj1" fmla="val -19995"/>
              <a:gd name="adj2" fmla="val 65000"/>
              <a:gd name="adj3" fmla="val 16667"/>
            </a:avLst>
          </a:prstGeom>
          <a:solidFill>
            <a:srgbClr val="FFE181">
              <a:alpha val="5098"/>
            </a:srgbClr>
          </a:solidFill>
          <a:ln w="12700" cap="rnd">
            <a:solidFill>
              <a:srgbClr val="F5D3A1"/>
            </a:solidFill>
            <a:miter lim="800000"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5128" name="Rounded Rectangular Callout 124"/>
          <p:cNvSpPr>
            <a:spLocks noChangeAspect="1"/>
          </p:cNvSpPr>
          <p:nvPr/>
        </p:nvSpPr>
        <p:spPr bwMode="auto">
          <a:xfrm>
            <a:off x="0" y="3479800"/>
            <a:ext cx="671513" cy="849313"/>
          </a:xfrm>
          <a:prstGeom prst="wedgeRoundRectCallout">
            <a:avLst>
              <a:gd name="adj1" fmla="val -6824"/>
              <a:gd name="adj2" fmla="val 62176"/>
              <a:gd name="adj3" fmla="val 16667"/>
            </a:avLst>
          </a:prstGeom>
          <a:solidFill>
            <a:srgbClr val="FFE181">
              <a:alpha val="5098"/>
            </a:srgbClr>
          </a:solidFill>
          <a:ln w="12700" cap="rnd">
            <a:solidFill>
              <a:srgbClr val="F5D3A1"/>
            </a:solidFill>
            <a:miter lim="800000"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5129" name="Title 1"/>
          <p:cNvSpPr>
            <a:spLocks noGrp="1" noChangeArrowheads="1"/>
          </p:cNvSpPr>
          <p:nvPr>
            <p:ph type="title" idx="4294967295"/>
          </p:nvPr>
        </p:nvSpPr>
        <p:spPr>
          <a:xfrm>
            <a:off x="685800" y="654050"/>
            <a:ext cx="7124700" cy="815975"/>
          </a:xfrm>
          <a:prstGeom prst="rect">
            <a:avLst/>
          </a:prstGeom>
        </p:spPr>
        <p:txBody>
          <a:bodyPr/>
          <a:lstStyle/>
          <a:p>
            <a:pPr algn="ctr" eaLnBrk="1" hangingPunct="1"/>
            <a:r>
              <a:rPr lang="zh-CN" altLang="en-US" sz="5400" smtClean="0">
                <a:solidFill>
                  <a:srgbClr val="ED5E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目  录</a:t>
            </a:r>
            <a:endParaRPr lang="zh-CN" altLang="zh-CN" sz="5400" smtClean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5130" name="Content Placeholder 12"/>
          <p:cNvSpPr txBox="1">
            <a:spLocks noChangeArrowheads="1"/>
          </p:cNvSpPr>
          <p:nvPr/>
        </p:nvSpPr>
        <p:spPr bwMode="auto">
          <a:xfrm>
            <a:off x="1327150" y="1678305"/>
            <a:ext cx="7515225" cy="46018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85750" indent="-285750"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  <a:spcAft>
                <a:spcPts val="600"/>
              </a:spcAft>
              <a:buClr>
                <a:srgbClr val="D23B07"/>
              </a:buClr>
              <a:buFont typeface="Wingdings" panose="05000000000000000000" pitchFamily="2" charset="2"/>
              <a:buChar char="§"/>
            </a:pPr>
            <a:r>
              <a:rPr lang="zh-CN" altLang="en-US" sz="24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Arial Unicode MS" panose="020B0604020202020204" pitchFamily="34" charset="-122"/>
                <a:sym typeface="Calibri" panose="020F0502020204030204" pitchFamily="34" charset="0"/>
              </a:rPr>
              <a:t>版本控制系统介绍</a:t>
            </a:r>
          </a:p>
          <a:p>
            <a:pPr eaLnBrk="1" hangingPunct="1">
              <a:spcBef>
                <a:spcPct val="20000"/>
              </a:spcBef>
              <a:spcAft>
                <a:spcPts val="600"/>
              </a:spcAft>
              <a:buClr>
                <a:srgbClr val="D23B07"/>
              </a:buClr>
              <a:buFont typeface="Wingdings" panose="05000000000000000000" pitchFamily="2" charset="2"/>
              <a:buChar char="§"/>
            </a:pPr>
            <a:r>
              <a:rPr lang="en-US" altLang="zh-CN" sz="2400" dirty="0" smtClean="0">
                <a:solidFill>
                  <a:schemeClr val="bg2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Arial Unicode MS" panose="020B0604020202020204" pitchFamily="34" charset="-122"/>
                <a:sym typeface="Calibri" panose="020F0502020204030204" pitchFamily="34" charset="0"/>
              </a:rPr>
              <a:t>Git </a:t>
            </a:r>
            <a:r>
              <a:rPr lang="zh-CN" altLang="en-US" sz="2400" dirty="0" smtClean="0">
                <a:solidFill>
                  <a:schemeClr val="bg2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Arial Unicode MS" panose="020B0604020202020204" pitchFamily="34" charset="-122"/>
                <a:sym typeface="Calibri" panose="020F0502020204030204" pitchFamily="34" charset="0"/>
              </a:rPr>
              <a:t>与 </a:t>
            </a:r>
            <a:r>
              <a:rPr lang="en-US" altLang="zh-CN" sz="2400" dirty="0" smtClean="0">
                <a:solidFill>
                  <a:schemeClr val="bg2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Arial Unicode MS" panose="020B0604020202020204" pitchFamily="34" charset="-122"/>
                <a:sym typeface="Calibri" panose="020F0502020204030204" pitchFamily="34" charset="0"/>
              </a:rPr>
              <a:t>GitHub </a:t>
            </a:r>
            <a:r>
              <a:rPr lang="zh-CN" altLang="en-US" sz="2400" dirty="0" smtClean="0">
                <a:solidFill>
                  <a:schemeClr val="bg2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Arial Unicode MS" panose="020B0604020202020204" pitchFamily="34" charset="-122"/>
                <a:sym typeface="Calibri" panose="020F0502020204030204" pitchFamily="34" charset="0"/>
              </a:rPr>
              <a:t>简介</a:t>
            </a:r>
            <a:endParaRPr lang="en-US" altLang="zh-CN" sz="2400" dirty="0" smtClean="0">
              <a:solidFill>
                <a:schemeClr val="bg2"/>
              </a:solidFill>
              <a:latin typeface="华文新魏" panose="02010800040101010101" pitchFamily="2" charset="-122"/>
              <a:ea typeface="华文新魏" panose="02010800040101010101" pitchFamily="2" charset="-122"/>
              <a:cs typeface="Arial Unicode MS" panose="020B0604020202020204" pitchFamily="34" charset="-122"/>
              <a:sym typeface="Calibri" panose="020F0502020204030204" pitchFamily="34" charset="0"/>
            </a:endParaRPr>
          </a:p>
          <a:p>
            <a:pPr eaLnBrk="1" hangingPunct="1">
              <a:spcBef>
                <a:spcPct val="20000"/>
              </a:spcBef>
              <a:spcAft>
                <a:spcPts val="600"/>
              </a:spcAft>
              <a:buClr>
                <a:srgbClr val="D23B07"/>
              </a:buClr>
              <a:buFont typeface="Wingdings" panose="05000000000000000000" pitchFamily="2" charset="2"/>
              <a:buChar char="§"/>
            </a:pPr>
            <a:r>
              <a:rPr lang="en-US" altLang="zh-CN" sz="2400" dirty="0" smtClean="0">
                <a:solidFill>
                  <a:schemeClr val="bg2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Arial Unicode MS" panose="020B0604020202020204" pitchFamily="34" charset="-122"/>
                <a:sym typeface="Calibri" panose="020F0502020204030204" pitchFamily="34" charset="0"/>
              </a:rPr>
              <a:t>GitHub</a:t>
            </a:r>
            <a:r>
              <a:rPr lang="zh-CN" altLang="en-US" sz="2400" dirty="0" smtClean="0">
                <a:solidFill>
                  <a:schemeClr val="bg2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Arial Unicode MS" panose="020B0604020202020204" pitchFamily="34" charset="-122"/>
                <a:sym typeface="Calibri" panose="020F0502020204030204" pitchFamily="34" charset="0"/>
              </a:rPr>
              <a:t>账户注册与管理</a:t>
            </a:r>
            <a:endParaRPr lang="en-US" altLang="zh-CN" sz="2400" dirty="0" smtClean="0">
              <a:solidFill>
                <a:schemeClr val="bg2"/>
              </a:solidFill>
              <a:latin typeface="华文新魏" panose="02010800040101010101" pitchFamily="2" charset="-122"/>
              <a:ea typeface="华文新魏" panose="02010800040101010101" pitchFamily="2" charset="-122"/>
              <a:cs typeface="Arial Unicode MS" panose="020B0604020202020204" pitchFamily="34" charset="-122"/>
              <a:sym typeface="Calibri" panose="020F0502020204030204" pitchFamily="34" charset="0"/>
            </a:endParaRPr>
          </a:p>
          <a:p>
            <a:pPr eaLnBrk="1" hangingPunct="1">
              <a:spcBef>
                <a:spcPct val="20000"/>
              </a:spcBef>
              <a:spcAft>
                <a:spcPts val="600"/>
              </a:spcAft>
              <a:buClr>
                <a:srgbClr val="D23B07"/>
              </a:buClr>
              <a:buFont typeface="Wingdings" panose="05000000000000000000" pitchFamily="2" charset="2"/>
              <a:buChar char="§"/>
            </a:pPr>
            <a:r>
              <a:rPr lang="zh-CN" altLang="en-US" sz="2400" dirty="0" smtClean="0">
                <a:solidFill>
                  <a:schemeClr val="bg2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Arial Unicode MS" panose="020B0604020202020204" pitchFamily="34" charset="-122"/>
                <a:sym typeface="Calibri" panose="020F0502020204030204" pitchFamily="34" charset="0"/>
              </a:rPr>
              <a:t>工作区、本地仓库、远程仓库</a:t>
            </a:r>
            <a:endParaRPr lang="zh-CN" altLang="en-US" sz="2400" dirty="0">
              <a:solidFill>
                <a:schemeClr val="bg2"/>
              </a:solidFill>
              <a:latin typeface="华文新魏" panose="02010800040101010101" pitchFamily="2" charset="-122"/>
              <a:ea typeface="华文新魏" panose="02010800040101010101" pitchFamily="2" charset="-122"/>
              <a:cs typeface="Arial Unicode MS" panose="020B0604020202020204" pitchFamily="34" charset="-122"/>
              <a:sym typeface="Calibri" panose="020F0502020204030204" pitchFamily="34" charset="0"/>
            </a:endParaRPr>
          </a:p>
          <a:p>
            <a:pPr eaLnBrk="1" hangingPunct="1">
              <a:spcBef>
                <a:spcPct val="20000"/>
              </a:spcBef>
              <a:spcAft>
                <a:spcPts val="600"/>
              </a:spcAft>
              <a:buClr>
                <a:srgbClr val="D23B07"/>
              </a:buClr>
              <a:buFont typeface="Wingdings" panose="05000000000000000000" pitchFamily="2" charset="2"/>
              <a:buChar char="§"/>
            </a:pPr>
            <a:r>
              <a:rPr lang="zh-CN" altLang="en-US" sz="2400" dirty="0">
                <a:solidFill>
                  <a:schemeClr val="bg2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Arial Unicode MS" panose="020B0604020202020204" pitchFamily="34" charset="-122"/>
                <a:sym typeface="Calibri" panose="020F0502020204030204" pitchFamily="34" charset="0"/>
              </a:rPr>
              <a:t>创建版本</a:t>
            </a:r>
            <a:r>
              <a:rPr lang="zh-CN" altLang="en-US" sz="2400" dirty="0" smtClean="0">
                <a:solidFill>
                  <a:schemeClr val="bg2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Arial Unicode MS" panose="020B0604020202020204" pitchFamily="34" charset="-122"/>
                <a:sym typeface="Calibri" panose="020F0502020204030204" pitchFamily="34" charset="0"/>
              </a:rPr>
              <a:t>库</a:t>
            </a:r>
          </a:p>
          <a:p>
            <a:pPr eaLnBrk="1" hangingPunct="1">
              <a:spcBef>
                <a:spcPct val="20000"/>
              </a:spcBef>
              <a:spcAft>
                <a:spcPts val="600"/>
              </a:spcAft>
              <a:buClr>
                <a:srgbClr val="D23B07"/>
              </a:buClr>
              <a:buFont typeface="Wingdings" panose="05000000000000000000" pitchFamily="2" charset="2"/>
              <a:buChar char="§"/>
            </a:pPr>
            <a:r>
              <a:rPr lang="zh-CN" altLang="en-US" sz="2400" dirty="0" smtClean="0">
                <a:solidFill>
                  <a:schemeClr val="bg2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Arial Unicode MS" panose="020B0604020202020204" pitchFamily="34" charset="-122"/>
                <a:sym typeface="Calibri" panose="020F0502020204030204" pitchFamily="34" charset="0"/>
              </a:rPr>
              <a:t>修改</a:t>
            </a:r>
            <a:r>
              <a:rPr lang="zh-CN" altLang="en-US" sz="2400" dirty="0" smtClean="0">
                <a:solidFill>
                  <a:schemeClr val="bg2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Arial Unicode MS" panose="020B0604020202020204" pitchFamily="34" charset="-122"/>
                <a:sym typeface="Calibri" panose="020F0502020204030204" pitchFamily="34" charset="0"/>
              </a:rPr>
              <a:t>管理</a:t>
            </a:r>
            <a:endParaRPr lang="zh-CN" altLang="zh-CN" sz="2400" dirty="0">
              <a:solidFill>
                <a:schemeClr val="bg2"/>
              </a:solidFill>
              <a:latin typeface="DFMoW4-B5" charset="-120"/>
              <a:ea typeface="DFMoW4-B5" charset="-120"/>
              <a:cs typeface="Arial Unicode MS" panose="020B0604020202020204" pitchFamily="34" charset="-122"/>
              <a:sym typeface="Calibri" panose="020F0502020204030204" pitchFamily="34" charset="0"/>
            </a:endParaRPr>
          </a:p>
        </p:txBody>
      </p:sp>
      <p:grpSp>
        <p:nvGrpSpPr>
          <p:cNvPr id="2" name="组合 72"/>
          <p:cNvGrpSpPr/>
          <p:nvPr/>
        </p:nvGrpSpPr>
        <p:grpSpPr bwMode="auto">
          <a:xfrm>
            <a:off x="6269038" y="26988"/>
            <a:ext cx="2874962" cy="449262"/>
            <a:chOff x="5537631" y="26646"/>
            <a:chExt cx="3610350" cy="616932"/>
          </a:xfrm>
        </p:grpSpPr>
        <p:pic>
          <p:nvPicPr>
            <p:cNvPr id="5132" name="图片 7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20432" t="4443" r="22231" b="32346"/>
            <a:stretch>
              <a:fillRect/>
            </a:stretch>
          </p:blipFill>
          <p:spPr bwMode="auto">
            <a:xfrm>
              <a:off x="5537631" y="26646"/>
              <a:ext cx="637497" cy="6142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133" name="图片 7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8124" t="66331" r="13905" b="15274"/>
            <a:stretch>
              <a:fillRect/>
            </a:stretch>
          </p:blipFill>
          <p:spPr bwMode="auto">
            <a:xfrm>
              <a:off x="6238241" y="43579"/>
              <a:ext cx="2909740" cy="599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30"/>
          <p:cNvSpPr>
            <a:spLocks noChangeArrowheads="1"/>
          </p:cNvSpPr>
          <p:nvPr/>
        </p:nvSpPr>
        <p:spPr bwMode="auto">
          <a:xfrm>
            <a:off x="0" y="476250"/>
            <a:ext cx="9144000" cy="5962650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D8D8D8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19050">
                <a:solidFill>
                  <a:srgbClr val="2570BA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grpSp>
        <p:nvGrpSpPr>
          <p:cNvPr id="2" name="组合 72"/>
          <p:cNvGrpSpPr/>
          <p:nvPr/>
        </p:nvGrpSpPr>
        <p:grpSpPr bwMode="auto">
          <a:xfrm>
            <a:off x="6269038" y="26988"/>
            <a:ext cx="2874962" cy="449262"/>
            <a:chOff x="5537631" y="26646"/>
            <a:chExt cx="3610350" cy="616932"/>
          </a:xfrm>
        </p:grpSpPr>
        <p:pic>
          <p:nvPicPr>
            <p:cNvPr id="15367" name="图片 7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20432" t="4443" r="22231" b="32346"/>
            <a:stretch>
              <a:fillRect/>
            </a:stretch>
          </p:blipFill>
          <p:spPr bwMode="auto">
            <a:xfrm>
              <a:off x="5537631" y="26646"/>
              <a:ext cx="637497" cy="6142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368" name="图片 7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8124" t="66331" r="13905" b="15274"/>
            <a:stretch>
              <a:fillRect/>
            </a:stretch>
          </p:blipFill>
          <p:spPr bwMode="auto">
            <a:xfrm>
              <a:off x="6238241" y="43579"/>
              <a:ext cx="2909740" cy="599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5364" name="Title 17"/>
          <p:cNvSpPr>
            <a:spLocks noGrp="1" noChangeArrowheads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eaLnBrk="1" hangingPunct="1"/>
            <a:r>
              <a:rPr lang="en-US" altLang="zh-CN" dirty="0" smtClean="0">
                <a:cs typeface="Arial Unicode MS" panose="020B0604020202020204" pitchFamily="34" charset="-122"/>
              </a:rPr>
              <a:t>GitHub</a:t>
            </a:r>
            <a:r>
              <a:rPr lang="zh-CN" altLang="en-US" sz="2800" dirty="0" smtClean="0">
                <a:cs typeface="Arial Unicode MS" panose="020B0604020202020204" pitchFamily="34" charset="-122"/>
              </a:rPr>
              <a:t>（官网：</a:t>
            </a:r>
            <a:r>
              <a:rPr lang="en-US" altLang="zh-CN" sz="2800" dirty="0" smtClean="0">
                <a:cs typeface="Arial Unicode MS" panose="020B0604020202020204" pitchFamily="34" charset="-122"/>
              </a:rPr>
              <a:t>https</a:t>
            </a:r>
            <a:r>
              <a:rPr lang="en-US" altLang="zh-CN" sz="2800" dirty="0">
                <a:cs typeface="Arial Unicode MS" panose="020B0604020202020204" pitchFamily="34" charset="-122"/>
              </a:rPr>
              <a:t>://github.com</a:t>
            </a:r>
            <a:r>
              <a:rPr lang="en-US" altLang="zh-CN" sz="2800" dirty="0" smtClean="0">
                <a:cs typeface="Arial Unicode MS" panose="020B0604020202020204" pitchFamily="34" charset="-122"/>
              </a:rPr>
              <a:t>/</a:t>
            </a:r>
            <a:r>
              <a:rPr lang="zh-CN" altLang="en-US" sz="2800" dirty="0" smtClean="0">
                <a:cs typeface="Arial Unicode MS" panose="020B0604020202020204" pitchFamily="34" charset="-122"/>
              </a:rPr>
              <a:t>）</a:t>
            </a:r>
            <a:endParaRPr lang="zh-CN" altLang="en-US" sz="1800" dirty="0" smtClean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zh-CN" dirty="0"/>
              <a:t>GitHub </a:t>
            </a:r>
            <a:r>
              <a:rPr lang="zh-CN" altLang="en-US" dirty="0"/>
              <a:t>于 </a:t>
            </a:r>
            <a:r>
              <a:rPr lang="en-US" altLang="zh-CN" dirty="0"/>
              <a:t>2008 </a:t>
            </a:r>
            <a:r>
              <a:rPr lang="zh-CN" altLang="en-US" dirty="0"/>
              <a:t>年 </a:t>
            </a:r>
            <a:r>
              <a:rPr lang="en-US" altLang="zh-CN" dirty="0"/>
              <a:t>4 </a:t>
            </a:r>
            <a:r>
              <a:rPr lang="zh-CN" altLang="en-US" dirty="0"/>
              <a:t>月 </a:t>
            </a:r>
            <a:r>
              <a:rPr lang="en-US" altLang="zh-CN" dirty="0"/>
              <a:t>10 </a:t>
            </a:r>
            <a:r>
              <a:rPr lang="zh-CN" altLang="en-US" dirty="0"/>
              <a:t>日正式</a:t>
            </a:r>
            <a:r>
              <a:rPr lang="zh-CN" altLang="en-US" dirty="0" smtClean="0"/>
              <a:t>上线</a:t>
            </a:r>
            <a:endParaRPr lang="en-US" altLang="zh-CN" dirty="0" smtClean="0"/>
          </a:p>
          <a:p>
            <a:r>
              <a:rPr lang="zh-CN" altLang="en-US" dirty="0" smtClean="0"/>
              <a:t>功能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Git </a:t>
            </a:r>
            <a:r>
              <a:rPr lang="zh-CN" altLang="en-US" dirty="0"/>
              <a:t>代码仓库托管及基本的 </a:t>
            </a:r>
            <a:r>
              <a:rPr lang="en-US" altLang="zh-CN" dirty="0"/>
              <a:t>Web </a:t>
            </a:r>
            <a:r>
              <a:rPr lang="zh-CN" altLang="en-US" dirty="0"/>
              <a:t>管理</a:t>
            </a:r>
            <a:r>
              <a:rPr lang="zh-CN" altLang="en-US" dirty="0" smtClean="0"/>
              <a:t>界面</a:t>
            </a:r>
            <a:endParaRPr lang="en-US" altLang="zh-CN" dirty="0" smtClean="0"/>
          </a:p>
          <a:p>
            <a:pPr lvl="1"/>
            <a:r>
              <a:rPr lang="zh-CN" altLang="en-US" dirty="0"/>
              <a:t>订阅、讨论组、文本渲染、在线文件编辑器、协作图谱（报表）、代码片段分享（</a:t>
            </a:r>
            <a:r>
              <a:rPr lang="en-US" altLang="zh-CN" dirty="0"/>
              <a:t>Gist</a:t>
            </a:r>
            <a:r>
              <a:rPr lang="zh-CN" altLang="en-US" dirty="0"/>
              <a:t>）</a:t>
            </a:r>
            <a:r>
              <a:rPr lang="zh-CN" altLang="en-US" dirty="0" smtClean="0"/>
              <a:t>等</a:t>
            </a:r>
            <a:endParaRPr lang="en-US" altLang="zh-CN" dirty="0" smtClean="0"/>
          </a:p>
          <a:p>
            <a:r>
              <a:rPr lang="zh-CN" altLang="en-US" dirty="0" smtClean="0"/>
              <a:t>注册用户</a:t>
            </a:r>
            <a:endParaRPr lang="en-US" altLang="zh-CN" dirty="0" smtClean="0"/>
          </a:p>
          <a:p>
            <a:pPr lvl="1"/>
            <a:r>
              <a:rPr lang="zh-CN" altLang="en-US" dirty="0"/>
              <a:t>超过</a:t>
            </a:r>
            <a:r>
              <a:rPr lang="en-US" altLang="zh-CN" dirty="0"/>
              <a:t>900</a:t>
            </a:r>
            <a:r>
              <a:rPr lang="zh-CN" altLang="en-US" dirty="0"/>
              <a:t>万 </a:t>
            </a:r>
            <a:r>
              <a:rPr lang="en-US" altLang="zh-CN" dirty="0"/>
              <a:t>(2015</a:t>
            </a:r>
            <a:r>
              <a:rPr lang="zh-CN" altLang="en-US" dirty="0"/>
              <a:t>年统计数据</a:t>
            </a:r>
            <a:r>
              <a:rPr lang="en-US" altLang="zh-CN" dirty="0" smtClean="0"/>
              <a:t>)</a:t>
            </a:r>
          </a:p>
          <a:p>
            <a:r>
              <a:rPr lang="zh-CN" altLang="en-US" dirty="0" smtClean="0"/>
              <a:t>托管项目：</a:t>
            </a:r>
            <a:r>
              <a:rPr lang="en-US" altLang="zh-CN" dirty="0"/>
              <a:t>Ruby on Rails</a:t>
            </a:r>
            <a:r>
              <a:rPr lang="zh-CN" altLang="en-US" dirty="0"/>
              <a:t>、</a:t>
            </a:r>
            <a:r>
              <a:rPr lang="en-US" altLang="zh-CN" dirty="0"/>
              <a:t>jQuery</a:t>
            </a:r>
            <a:r>
              <a:rPr lang="zh-CN" altLang="en-US" dirty="0"/>
              <a:t>、</a:t>
            </a:r>
            <a:r>
              <a:rPr lang="en-US" altLang="zh-CN" dirty="0"/>
              <a:t>python </a:t>
            </a:r>
            <a:r>
              <a:rPr lang="zh-CN" altLang="en-US" dirty="0"/>
              <a:t>等</a:t>
            </a:r>
          </a:p>
        </p:txBody>
      </p:sp>
      <p:pic>
        <p:nvPicPr>
          <p:cNvPr id="5" name="图片 4" descr="github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4900" y="606520"/>
            <a:ext cx="1460500" cy="1558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929871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30"/>
          <p:cNvSpPr>
            <a:spLocks noChangeArrowheads="1"/>
          </p:cNvSpPr>
          <p:nvPr/>
        </p:nvSpPr>
        <p:spPr bwMode="auto">
          <a:xfrm>
            <a:off x="0" y="476250"/>
            <a:ext cx="9144000" cy="5962650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D8D8D8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19050">
                <a:solidFill>
                  <a:srgbClr val="2570BA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5123" name="Rounded Rectangular Callout 105"/>
          <p:cNvSpPr>
            <a:spLocks noChangeAspect="1"/>
          </p:cNvSpPr>
          <p:nvPr/>
        </p:nvSpPr>
        <p:spPr bwMode="auto">
          <a:xfrm>
            <a:off x="11113" y="4941888"/>
            <a:ext cx="611187" cy="628650"/>
          </a:xfrm>
          <a:prstGeom prst="wedgeRoundRectCallout">
            <a:avLst>
              <a:gd name="adj1" fmla="val -19995"/>
              <a:gd name="adj2" fmla="val 65000"/>
              <a:gd name="adj3" fmla="val 16667"/>
            </a:avLst>
          </a:prstGeom>
          <a:solidFill>
            <a:srgbClr val="FFE181">
              <a:alpha val="5098"/>
            </a:srgbClr>
          </a:solidFill>
          <a:ln w="12700" cap="rnd">
            <a:solidFill>
              <a:srgbClr val="F5D3A1"/>
            </a:solidFill>
            <a:miter lim="800000"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5124" name="Rounded Rectangular Callout 119"/>
          <p:cNvSpPr>
            <a:spLocks noChangeAspect="1"/>
          </p:cNvSpPr>
          <p:nvPr/>
        </p:nvSpPr>
        <p:spPr bwMode="auto">
          <a:xfrm>
            <a:off x="155575" y="2698750"/>
            <a:ext cx="466725" cy="479425"/>
          </a:xfrm>
          <a:prstGeom prst="wedgeRoundRectCallout">
            <a:avLst>
              <a:gd name="adj1" fmla="val -19995"/>
              <a:gd name="adj2" fmla="val 65000"/>
              <a:gd name="adj3" fmla="val 16667"/>
            </a:avLst>
          </a:prstGeom>
          <a:solidFill>
            <a:srgbClr val="FFE181">
              <a:alpha val="5098"/>
            </a:srgbClr>
          </a:solidFill>
          <a:ln w="12700" cap="rnd">
            <a:solidFill>
              <a:srgbClr val="F5D3A1"/>
            </a:solidFill>
            <a:miter lim="800000"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5125" name="Rounded Rectangular Callout 120"/>
          <p:cNvSpPr>
            <a:spLocks noChangeAspect="1"/>
          </p:cNvSpPr>
          <p:nvPr/>
        </p:nvSpPr>
        <p:spPr bwMode="auto">
          <a:xfrm>
            <a:off x="474663" y="3167063"/>
            <a:ext cx="458787" cy="471487"/>
          </a:xfrm>
          <a:prstGeom prst="wedgeRoundRectCallout">
            <a:avLst>
              <a:gd name="adj1" fmla="val -19995"/>
              <a:gd name="adj2" fmla="val 65000"/>
              <a:gd name="adj3" fmla="val 16667"/>
            </a:avLst>
          </a:prstGeom>
          <a:solidFill>
            <a:srgbClr val="FFE181">
              <a:alpha val="5098"/>
            </a:srgbClr>
          </a:solidFill>
          <a:ln w="12700" cap="rnd">
            <a:solidFill>
              <a:srgbClr val="F5D3A1"/>
            </a:solidFill>
            <a:miter lim="800000"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5126" name="Rounded Rectangular Callout 121"/>
          <p:cNvSpPr>
            <a:spLocks noChangeAspect="1"/>
          </p:cNvSpPr>
          <p:nvPr/>
        </p:nvSpPr>
        <p:spPr bwMode="auto">
          <a:xfrm>
            <a:off x="269875" y="3382963"/>
            <a:ext cx="352425" cy="360362"/>
          </a:xfrm>
          <a:prstGeom prst="wedgeRoundRectCallout">
            <a:avLst>
              <a:gd name="adj1" fmla="val -19995"/>
              <a:gd name="adj2" fmla="val 65000"/>
              <a:gd name="adj3" fmla="val 16667"/>
            </a:avLst>
          </a:prstGeom>
          <a:solidFill>
            <a:srgbClr val="FFE181">
              <a:alpha val="5098"/>
            </a:srgbClr>
          </a:solidFill>
          <a:ln w="63500" cap="rnd">
            <a:solidFill>
              <a:srgbClr val="F5D3A1"/>
            </a:solidFill>
            <a:miter lim="800000"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5127" name="Rounded Rectangular Callout 123"/>
          <p:cNvSpPr>
            <a:spLocks noChangeAspect="1"/>
          </p:cNvSpPr>
          <p:nvPr/>
        </p:nvSpPr>
        <p:spPr bwMode="auto">
          <a:xfrm>
            <a:off x="639763" y="3333750"/>
            <a:ext cx="608012" cy="625475"/>
          </a:xfrm>
          <a:prstGeom prst="wedgeRoundRectCallout">
            <a:avLst>
              <a:gd name="adj1" fmla="val -19995"/>
              <a:gd name="adj2" fmla="val 65000"/>
              <a:gd name="adj3" fmla="val 16667"/>
            </a:avLst>
          </a:prstGeom>
          <a:solidFill>
            <a:srgbClr val="FFE181">
              <a:alpha val="5098"/>
            </a:srgbClr>
          </a:solidFill>
          <a:ln w="12700" cap="rnd">
            <a:solidFill>
              <a:srgbClr val="F5D3A1"/>
            </a:solidFill>
            <a:miter lim="800000"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5128" name="Rounded Rectangular Callout 124"/>
          <p:cNvSpPr>
            <a:spLocks noChangeAspect="1"/>
          </p:cNvSpPr>
          <p:nvPr/>
        </p:nvSpPr>
        <p:spPr bwMode="auto">
          <a:xfrm>
            <a:off x="0" y="3479800"/>
            <a:ext cx="671513" cy="849313"/>
          </a:xfrm>
          <a:prstGeom prst="wedgeRoundRectCallout">
            <a:avLst>
              <a:gd name="adj1" fmla="val -6824"/>
              <a:gd name="adj2" fmla="val 62176"/>
              <a:gd name="adj3" fmla="val 16667"/>
            </a:avLst>
          </a:prstGeom>
          <a:solidFill>
            <a:srgbClr val="FFE181">
              <a:alpha val="5098"/>
            </a:srgbClr>
          </a:solidFill>
          <a:ln w="12700" cap="rnd">
            <a:solidFill>
              <a:srgbClr val="F5D3A1"/>
            </a:solidFill>
            <a:miter lim="800000"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5129" name="Title 1"/>
          <p:cNvSpPr>
            <a:spLocks noGrp="1" noChangeArrowheads="1"/>
          </p:cNvSpPr>
          <p:nvPr>
            <p:ph type="title" idx="4294967295"/>
          </p:nvPr>
        </p:nvSpPr>
        <p:spPr>
          <a:xfrm>
            <a:off x="685800" y="654050"/>
            <a:ext cx="7124700" cy="815975"/>
          </a:xfrm>
          <a:prstGeom prst="rect">
            <a:avLst/>
          </a:prstGeom>
        </p:spPr>
        <p:txBody>
          <a:bodyPr/>
          <a:lstStyle/>
          <a:p>
            <a:pPr algn="ctr" eaLnBrk="1" hangingPunct="1"/>
            <a:r>
              <a:rPr lang="zh-CN" altLang="en-US" sz="5400" smtClean="0">
                <a:solidFill>
                  <a:srgbClr val="ED5E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目  录</a:t>
            </a:r>
            <a:endParaRPr lang="zh-CN" altLang="zh-CN" sz="5400" smtClean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5130" name="Content Placeholder 12"/>
          <p:cNvSpPr txBox="1">
            <a:spLocks noChangeArrowheads="1"/>
          </p:cNvSpPr>
          <p:nvPr/>
        </p:nvSpPr>
        <p:spPr bwMode="auto">
          <a:xfrm>
            <a:off x="1327150" y="1678305"/>
            <a:ext cx="7515225" cy="46018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85750" indent="-285750"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  <a:spcAft>
                <a:spcPts val="600"/>
              </a:spcAft>
              <a:buClr>
                <a:srgbClr val="D23B07"/>
              </a:buClr>
              <a:buFont typeface="Wingdings" panose="05000000000000000000" pitchFamily="2" charset="2"/>
              <a:buChar char="§"/>
            </a:pPr>
            <a:r>
              <a:rPr lang="zh-CN" altLang="en-US" sz="2400" dirty="0">
                <a:solidFill>
                  <a:schemeClr val="bg2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Arial Unicode MS" panose="020B0604020202020204" pitchFamily="34" charset="-122"/>
                <a:sym typeface="Calibri" panose="020F0502020204030204" pitchFamily="34" charset="0"/>
              </a:rPr>
              <a:t>版本控制系统介绍</a:t>
            </a:r>
          </a:p>
          <a:p>
            <a:pPr eaLnBrk="1" hangingPunct="1">
              <a:spcBef>
                <a:spcPct val="20000"/>
              </a:spcBef>
              <a:spcAft>
                <a:spcPts val="600"/>
              </a:spcAft>
              <a:buClr>
                <a:srgbClr val="D23B07"/>
              </a:buClr>
              <a:buFont typeface="Wingdings" panose="05000000000000000000" pitchFamily="2" charset="2"/>
              <a:buChar char="§"/>
            </a:pPr>
            <a:r>
              <a:rPr lang="en-US" altLang="zh-CN" sz="2400" dirty="0">
                <a:solidFill>
                  <a:schemeClr val="bg2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Arial Unicode MS" panose="020B0604020202020204" pitchFamily="34" charset="-122"/>
                <a:sym typeface="Calibri" panose="020F0502020204030204" pitchFamily="34" charset="0"/>
              </a:rPr>
              <a:t>Git </a:t>
            </a:r>
            <a:r>
              <a:rPr lang="zh-CN" altLang="en-US" sz="2400" dirty="0">
                <a:solidFill>
                  <a:schemeClr val="bg2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Arial Unicode MS" panose="020B0604020202020204" pitchFamily="34" charset="-122"/>
                <a:sym typeface="Calibri" panose="020F0502020204030204" pitchFamily="34" charset="0"/>
              </a:rPr>
              <a:t>与 </a:t>
            </a:r>
            <a:r>
              <a:rPr lang="en-US" altLang="zh-CN" sz="2400" dirty="0">
                <a:solidFill>
                  <a:schemeClr val="bg2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Arial Unicode MS" panose="020B0604020202020204" pitchFamily="34" charset="-122"/>
                <a:sym typeface="Calibri" panose="020F0502020204030204" pitchFamily="34" charset="0"/>
              </a:rPr>
              <a:t>GitHub </a:t>
            </a:r>
            <a:r>
              <a:rPr lang="zh-CN" altLang="en-US" sz="2400" dirty="0">
                <a:solidFill>
                  <a:schemeClr val="bg2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Arial Unicode MS" panose="020B0604020202020204" pitchFamily="34" charset="-122"/>
                <a:sym typeface="Calibri" panose="020F0502020204030204" pitchFamily="34" charset="0"/>
              </a:rPr>
              <a:t>简介</a:t>
            </a:r>
            <a:endParaRPr lang="en-US" altLang="zh-CN" sz="2400" dirty="0">
              <a:solidFill>
                <a:schemeClr val="bg2"/>
              </a:solidFill>
              <a:latin typeface="华文新魏" panose="02010800040101010101" pitchFamily="2" charset="-122"/>
              <a:ea typeface="华文新魏" panose="02010800040101010101" pitchFamily="2" charset="-122"/>
              <a:cs typeface="Arial Unicode MS" panose="020B0604020202020204" pitchFamily="34" charset="-122"/>
              <a:sym typeface="Calibri" panose="020F0502020204030204" pitchFamily="34" charset="0"/>
            </a:endParaRPr>
          </a:p>
          <a:p>
            <a:pPr eaLnBrk="1" hangingPunct="1">
              <a:spcBef>
                <a:spcPct val="20000"/>
              </a:spcBef>
              <a:spcAft>
                <a:spcPts val="600"/>
              </a:spcAft>
              <a:buClr>
                <a:srgbClr val="D23B07"/>
              </a:buClr>
              <a:buFont typeface="Wingdings" panose="05000000000000000000" pitchFamily="2" charset="2"/>
              <a:buChar char="§"/>
            </a:pPr>
            <a:r>
              <a:rPr lang="en-US" altLang="zh-CN" sz="24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Arial Unicode MS" panose="020B0604020202020204" pitchFamily="34" charset="-122"/>
                <a:sym typeface="Calibri" panose="020F0502020204030204" pitchFamily="34" charset="0"/>
              </a:rPr>
              <a:t>Git</a:t>
            </a:r>
            <a:r>
              <a:rPr lang="zh-CN" altLang="en-US" sz="24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Arial Unicode MS" panose="020B0604020202020204" pitchFamily="34" charset="-122"/>
                <a:sym typeface="Calibri" panose="020F0502020204030204" pitchFamily="34" charset="0"/>
              </a:rPr>
              <a:t>账户注册与管理</a:t>
            </a:r>
          </a:p>
          <a:p>
            <a:pPr eaLnBrk="1" hangingPunct="1">
              <a:spcBef>
                <a:spcPct val="20000"/>
              </a:spcBef>
              <a:spcAft>
                <a:spcPts val="600"/>
              </a:spcAft>
              <a:buClr>
                <a:srgbClr val="D23B07"/>
              </a:buClr>
              <a:buFont typeface="Wingdings" panose="05000000000000000000" pitchFamily="2" charset="2"/>
              <a:buChar char="§"/>
            </a:pPr>
            <a:r>
              <a:rPr lang="zh-CN" altLang="en-US" sz="2400" dirty="0">
                <a:solidFill>
                  <a:schemeClr val="bg2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Arial Unicode MS" panose="020B0604020202020204" pitchFamily="34" charset="-122"/>
                <a:sym typeface="Calibri" panose="020F0502020204030204" pitchFamily="34" charset="0"/>
              </a:rPr>
              <a:t>工作区</a:t>
            </a:r>
            <a:r>
              <a:rPr lang="zh-CN" altLang="en-US" sz="2400" dirty="0" smtClean="0">
                <a:solidFill>
                  <a:schemeClr val="bg2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Arial Unicode MS" panose="020B0604020202020204" pitchFamily="34" charset="-122"/>
                <a:sym typeface="Calibri" panose="020F0502020204030204" pitchFamily="34" charset="0"/>
              </a:rPr>
              <a:t>、本地仓库、远程仓库</a:t>
            </a:r>
            <a:endParaRPr lang="zh-CN" altLang="en-US" sz="2400" dirty="0">
              <a:solidFill>
                <a:schemeClr val="bg2"/>
              </a:solidFill>
              <a:latin typeface="华文新魏" panose="02010800040101010101" pitchFamily="2" charset="-122"/>
              <a:ea typeface="华文新魏" panose="02010800040101010101" pitchFamily="2" charset="-122"/>
              <a:cs typeface="Arial Unicode MS" panose="020B0604020202020204" pitchFamily="34" charset="-122"/>
              <a:sym typeface="Calibri" panose="020F0502020204030204" pitchFamily="34" charset="0"/>
            </a:endParaRPr>
          </a:p>
          <a:p>
            <a:pPr eaLnBrk="1" hangingPunct="1">
              <a:spcBef>
                <a:spcPct val="20000"/>
              </a:spcBef>
              <a:spcAft>
                <a:spcPts val="600"/>
              </a:spcAft>
              <a:buClr>
                <a:srgbClr val="D23B07"/>
              </a:buClr>
              <a:buFont typeface="Wingdings" panose="05000000000000000000" pitchFamily="2" charset="2"/>
              <a:buChar char="§"/>
            </a:pPr>
            <a:r>
              <a:rPr lang="zh-CN" altLang="en-US" sz="2400" dirty="0">
                <a:solidFill>
                  <a:schemeClr val="bg2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Arial Unicode MS" panose="020B0604020202020204" pitchFamily="34" charset="-122"/>
                <a:sym typeface="Calibri" panose="020F0502020204030204" pitchFamily="34" charset="0"/>
              </a:rPr>
              <a:t>创建版本</a:t>
            </a:r>
            <a:r>
              <a:rPr lang="zh-CN" altLang="en-US" sz="2400" dirty="0" smtClean="0">
                <a:solidFill>
                  <a:schemeClr val="bg2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Arial Unicode MS" panose="020B0604020202020204" pitchFamily="34" charset="-122"/>
                <a:sym typeface="Calibri" panose="020F0502020204030204" pitchFamily="34" charset="0"/>
              </a:rPr>
              <a:t>库</a:t>
            </a:r>
          </a:p>
          <a:p>
            <a:pPr eaLnBrk="1" hangingPunct="1">
              <a:spcBef>
                <a:spcPct val="20000"/>
              </a:spcBef>
              <a:spcAft>
                <a:spcPts val="600"/>
              </a:spcAft>
              <a:buClr>
                <a:srgbClr val="D23B07"/>
              </a:buClr>
              <a:buFont typeface="Wingdings" panose="05000000000000000000" pitchFamily="2" charset="2"/>
              <a:buChar char="§"/>
            </a:pPr>
            <a:r>
              <a:rPr lang="zh-CN" altLang="en-US" sz="2400" dirty="0" smtClean="0">
                <a:solidFill>
                  <a:schemeClr val="bg2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Arial Unicode MS" panose="020B0604020202020204" pitchFamily="34" charset="-122"/>
                <a:sym typeface="Calibri" panose="020F0502020204030204" pitchFamily="34" charset="0"/>
              </a:rPr>
              <a:t>修改管理</a:t>
            </a:r>
            <a:endParaRPr lang="zh-CN" altLang="zh-CN" sz="2400" dirty="0">
              <a:solidFill>
                <a:schemeClr val="bg2"/>
              </a:solidFill>
              <a:latin typeface="DFMoW4-B5" charset="-120"/>
              <a:ea typeface="DFMoW4-B5" charset="-120"/>
              <a:cs typeface="Arial Unicode MS" panose="020B0604020202020204" pitchFamily="34" charset="-122"/>
              <a:sym typeface="Calibri" panose="020F0502020204030204" pitchFamily="34" charset="0"/>
            </a:endParaRPr>
          </a:p>
        </p:txBody>
      </p:sp>
      <p:grpSp>
        <p:nvGrpSpPr>
          <p:cNvPr id="2" name="组合 72"/>
          <p:cNvGrpSpPr/>
          <p:nvPr/>
        </p:nvGrpSpPr>
        <p:grpSpPr bwMode="auto">
          <a:xfrm>
            <a:off x="6269038" y="26988"/>
            <a:ext cx="2874962" cy="449262"/>
            <a:chOff x="5537631" y="26646"/>
            <a:chExt cx="3610350" cy="616932"/>
          </a:xfrm>
        </p:grpSpPr>
        <p:pic>
          <p:nvPicPr>
            <p:cNvPr id="5132" name="图片 7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20432" t="4443" r="22231" b="32346"/>
            <a:stretch>
              <a:fillRect/>
            </a:stretch>
          </p:blipFill>
          <p:spPr bwMode="auto">
            <a:xfrm>
              <a:off x="5537631" y="26646"/>
              <a:ext cx="637497" cy="6142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133" name="图片 7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8124" t="66331" r="13905" b="15274"/>
            <a:stretch>
              <a:fillRect/>
            </a:stretch>
          </p:blipFill>
          <p:spPr bwMode="auto">
            <a:xfrm>
              <a:off x="6238241" y="43579"/>
              <a:ext cx="2909740" cy="599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Git</a:t>
            </a:r>
            <a:r>
              <a:rPr lang="zh-CN" altLang="en-US" dirty="0"/>
              <a:t>账户注册与</a:t>
            </a:r>
            <a:r>
              <a:rPr lang="zh-CN" altLang="en-US" dirty="0" smtClean="0"/>
              <a:t>管理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zh-CN" dirty="0" smtClean="0"/>
              <a:t>Git</a:t>
            </a:r>
            <a:r>
              <a:rPr lang="zh-CN" altLang="en-US" dirty="0" smtClean="0"/>
              <a:t>账户的注册</a:t>
            </a:r>
            <a:endParaRPr lang="en-US" altLang="zh-CN" dirty="0" smtClean="0"/>
          </a:p>
          <a:p>
            <a:r>
              <a:rPr lang="zh-CN" altLang="en-US" dirty="0" smtClean="0"/>
              <a:t>自定义账户头像</a:t>
            </a:r>
            <a:endParaRPr lang="en-US" altLang="zh-CN" dirty="0" smtClean="0"/>
          </a:p>
          <a:p>
            <a:r>
              <a:rPr lang="zh-CN" altLang="en-US" dirty="0" smtClean="0"/>
              <a:t>账户管理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934862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Git</a:t>
            </a:r>
            <a:r>
              <a:rPr lang="zh-CN" altLang="en-US" dirty="0"/>
              <a:t>账户注册与</a:t>
            </a:r>
            <a:r>
              <a:rPr lang="zh-CN" altLang="en-US" dirty="0" smtClean="0"/>
              <a:t>管理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zh-CN" dirty="0" smtClean="0"/>
              <a:t>Git</a:t>
            </a:r>
            <a:r>
              <a:rPr lang="zh-CN" altLang="en-US" dirty="0" smtClean="0"/>
              <a:t>账户的注册（</a:t>
            </a:r>
            <a:r>
              <a:rPr lang="en-US" altLang="zh-CN" dirty="0"/>
              <a:t>https://github.com/</a:t>
            </a:r>
            <a:r>
              <a:rPr lang="zh-CN" altLang="en-US" dirty="0" smtClean="0"/>
              <a:t>）</a:t>
            </a:r>
            <a:endParaRPr lang="en-US" altLang="zh-CN" dirty="0" smtClean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609385"/>
            <a:ext cx="8309242" cy="3835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139772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Git</a:t>
            </a:r>
            <a:r>
              <a:rPr lang="zh-CN" altLang="en-US" dirty="0"/>
              <a:t>账户注册与</a:t>
            </a:r>
            <a:r>
              <a:rPr lang="zh-CN" altLang="en-US" dirty="0" smtClean="0"/>
              <a:t>管理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zh-CN" dirty="0" smtClean="0"/>
              <a:t>Git</a:t>
            </a:r>
            <a:r>
              <a:rPr lang="zh-CN" altLang="en-US" dirty="0" smtClean="0"/>
              <a:t>账户的注册（</a:t>
            </a:r>
            <a:r>
              <a:rPr lang="en-US" altLang="zh-CN" dirty="0"/>
              <a:t>https://github.com/</a:t>
            </a:r>
            <a:r>
              <a:rPr lang="zh-CN" altLang="en-US" dirty="0" smtClean="0"/>
              <a:t>）</a:t>
            </a:r>
            <a:endParaRPr lang="en-US" altLang="zh-CN" dirty="0" smtClean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4729" y="2289719"/>
            <a:ext cx="3191173" cy="4395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077297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Git</a:t>
            </a:r>
            <a:r>
              <a:rPr lang="zh-CN" altLang="en-US" dirty="0"/>
              <a:t>账户注册与</a:t>
            </a:r>
            <a:r>
              <a:rPr lang="zh-CN" altLang="en-US" dirty="0" smtClean="0"/>
              <a:t>管理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zh-CN" dirty="0" smtClean="0"/>
              <a:t>Git</a:t>
            </a:r>
            <a:r>
              <a:rPr lang="zh-CN" altLang="en-US" dirty="0" smtClean="0"/>
              <a:t>账户的注册（</a:t>
            </a:r>
            <a:r>
              <a:rPr lang="en-US" altLang="zh-CN" dirty="0"/>
              <a:t>https://github.com/</a:t>
            </a:r>
            <a:r>
              <a:rPr lang="zh-CN" altLang="en-US" dirty="0" smtClean="0"/>
              <a:t>）</a:t>
            </a:r>
            <a:endParaRPr lang="en-US" altLang="zh-CN" dirty="0" smtClean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4373" y="1349298"/>
            <a:ext cx="5747222" cy="5475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156645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Git</a:t>
            </a:r>
            <a:r>
              <a:rPr lang="zh-CN" altLang="en-US" dirty="0"/>
              <a:t>账户注册与</a:t>
            </a:r>
            <a:r>
              <a:rPr lang="zh-CN" altLang="en-US" dirty="0" smtClean="0"/>
              <a:t>管理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zh-CN" dirty="0" smtClean="0"/>
              <a:t>Git</a:t>
            </a:r>
            <a:r>
              <a:rPr lang="zh-CN" altLang="en-US" dirty="0" smtClean="0"/>
              <a:t>账户的注册（</a:t>
            </a:r>
            <a:r>
              <a:rPr lang="en-US" altLang="zh-CN" dirty="0"/>
              <a:t>https://github.com/</a:t>
            </a:r>
            <a:r>
              <a:rPr lang="zh-CN" altLang="en-US" dirty="0" smtClean="0"/>
              <a:t>）</a:t>
            </a:r>
            <a:endParaRPr lang="en-US" altLang="zh-CN" dirty="0" smtClean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0443" y="1417801"/>
            <a:ext cx="6543113" cy="5199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741498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Git</a:t>
            </a:r>
            <a:r>
              <a:rPr lang="zh-CN" altLang="en-US" dirty="0"/>
              <a:t>账户注册与</a:t>
            </a:r>
            <a:r>
              <a:rPr lang="zh-CN" altLang="en-US" dirty="0" smtClean="0"/>
              <a:t>管理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zh-CN" dirty="0" smtClean="0"/>
              <a:t>Git</a:t>
            </a:r>
            <a:r>
              <a:rPr lang="zh-CN" altLang="en-US" dirty="0" smtClean="0"/>
              <a:t>账户的注册（</a:t>
            </a:r>
            <a:r>
              <a:rPr lang="en-US" altLang="zh-CN" dirty="0"/>
              <a:t>https://github.com/</a:t>
            </a:r>
            <a:r>
              <a:rPr lang="zh-CN" altLang="en-US" dirty="0" smtClean="0"/>
              <a:t>）</a:t>
            </a:r>
            <a:endParaRPr lang="en-US" altLang="zh-CN" dirty="0" smtClean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7891" y="1502290"/>
            <a:ext cx="5188217" cy="4908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1600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Git</a:t>
            </a:r>
            <a:r>
              <a:rPr lang="zh-CN" altLang="en-US" dirty="0"/>
              <a:t>账户注册与</a:t>
            </a:r>
            <a:r>
              <a:rPr lang="zh-CN" altLang="en-US" dirty="0" smtClean="0"/>
              <a:t>管理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zh-CN" dirty="0" smtClean="0"/>
              <a:t>Git</a:t>
            </a:r>
            <a:r>
              <a:rPr lang="zh-CN" altLang="en-US" dirty="0" smtClean="0"/>
              <a:t>账户的注册（</a:t>
            </a:r>
            <a:r>
              <a:rPr lang="en-US" altLang="zh-CN" dirty="0"/>
              <a:t>https://github.com/</a:t>
            </a:r>
            <a:r>
              <a:rPr lang="zh-CN" altLang="en-US" dirty="0" smtClean="0"/>
              <a:t>）</a:t>
            </a:r>
            <a:endParaRPr lang="en-US" altLang="zh-CN" dirty="0" smtClean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3007" y="2345385"/>
            <a:ext cx="4805044" cy="241398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654" y="4981527"/>
            <a:ext cx="8604692" cy="1828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164794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Git</a:t>
            </a:r>
            <a:r>
              <a:rPr lang="zh-CN" altLang="en-US" dirty="0"/>
              <a:t>账户注册与</a:t>
            </a:r>
            <a:r>
              <a:rPr lang="zh-CN" altLang="en-US" dirty="0" smtClean="0"/>
              <a:t>管理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zh-CN" dirty="0" smtClean="0"/>
              <a:t>Git</a:t>
            </a:r>
            <a:r>
              <a:rPr lang="zh-CN" altLang="en-US" dirty="0" smtClean="0"/>
              <a:t>账户的注册（</a:t>
            </a:r>
            <a:r>
              <a:rPr lang="en-US" altLang="zh-CN" dirty="0"/>
              <a:t>https://github.com/</a:t>
            </a:r>
            <a:r>
              <a:rPr lang="zh-CN" altLang="en-US" dirty="0" smtClean="0"/>
              <a:t>）</a:t>
            </a:r>
            <a:endParaRPr lang="en-US" altLang="zh-CN" dirty="0" smtClean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7078" y="2481838"/>
            <a:ext cx="5157036" cy="3952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680176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引入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0" y="1411843"/>
            <a:ext cx="3509927" cy="499310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5965" y="1397184"/>
            <a:ext cx="3415893" cy="502241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4"/>
          <a:srcRect r="19937"/>
          <a:stretch/>
        </p:blipFill>
        <p:spPr>
          <a:xfrm>
            <a:off x="5948032" y="1516947"/>
            <a:ext cx="3174947" cy="4902656"/>
          </a:xfrm>
          <a:prstGeom prst="rect">
            <a:avLst/>
          </a:prstGeom>
        </p:spPr>
      </p:pic>
      <p:sp>
        <p:nvSpPr>
          <p:cNvPr id="9" name="爆炸形 1 8"/>
          <p:cNvSpPr/>
          <p:nvPr/>
        </p:nvSpPr>
        <p:spPr bwMode="auto">
          <a:xfrm>
            <a:off x="284896" y="1278561"/>
            <a:ext cx="3342290" cy="2459420"/>
          </a:xfrm>
          <a:prstGeom prst="irregularSeal1">
            <a:avLst/>
          </a:prstGeom>
          <a:solidFill>
            <a:srgbClr val="E67016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zh-CN" altLang="en-US" sz="3200" b="1" i="0" u="none" strike="noStrike" cap="none" normalizeH="0" baseline="0" dirty="0" smtClean="0">
                <a:ln>
                  <a:noFill/>
                </a:ln>
                <a:effectLst/>
                <a:latin typeface="Arial" pitchFamily="34" charset="0"/>
                <a:ea typeface="宋体" pitchFamily="2" charset="-122"/>
              </a:rPr>
              <a:t>团队合作</a:t>
            </a:r>
          </a:p>
        </p:txBody>
      </p:sp>
      <p:sp>
        <p:nvSpPr>
          <p:cNvPr id="10" name="爆炸形 1 9"/>
          <p:cNvSpPr/>
          <p:nvPr/>
        </p:nvSpPr>
        <p:spPr bwMode="auto">
          <a:xfrm>
            <a:off x="5680273" y="1226081"/>
            <a:ext cx="3342290" cy="2459420"/>
          </a:xfrm>
          <a:prstGeom prst="irregularSeal1">
            <a:avLst/>
          </a:prstGeom>
          <a:solidFill>
            <a:srgbClr val="E67016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zh-CN" altLang="en-US" sz="3200" b="1" i="0" u="none" strike="noStrike" cap="none" normalizeH="0" baseline="0" dirty="0" smtClean="0">
                <a:ln>
                  <a:noFill/>
                </a:ln>
                <a:effectLst/>
                <a:latin typeface="Arial" pitchFamily="34" charset="0"/>
                <a:ea typeface="宋体" pitchFamily="2" charset="-122"/>
              </a:rPr>
              <a:t>代码量大</a:t>
            </a:r>
          </a:p>
        </p:txBody>
      </p:sp>
      <p:sp>
        <p:nvSpPr>
          <p:cNvPr id="11" name="爆炸形 1 10"/>
          <p:cNvSpPr/>
          <p:nvPr/>
        </p:nvSpPr>
        <p:spPr bwMode="auto">
          <a:xfrm>
            <a:off x="2900855" y="4028847"/>
            <a:ext cx="3342290" cy="2459420"/>
          </a:xfrm>
          <a:prstGeom prst="irregularSeal1">
            <a:avLst/>
          </a:prstGeom>
          <a:solidFill>
            <a:srgbClr val="E67016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zh-CN" altLang="en-US" sz="3200" b="1" i="0" u="none" strike="noStrike" cap="none" normalizeH="0" baseline="0" dirty="0" smtClean="0">
                <a:ln>
                  <a:noFill/>
                </a:ln>
                <a:effectLst/>
                <a:latin typeface="Arial" pitchFamily="34" charset="0"/>
                <a:ea typeface="宋体" pitchFamily="2" charset="-122"/>
              </a:rPr>
              <a:t>频繁迭代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3238357" y="2918678"/>
            <a:ext cx="3354365" cy="1323439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CN" altLang="en-US" sz="8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维护？</a:t>
            </a:r>
            <a:endParaRPr lang="zh-CN" altLang="en-US" sz="8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128549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4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Git</a:t>
            </a:r>
            <a:r>
              <a:rPr lang="zh-CN" altLang="en-US" dirty="0"/>
              <a:t>账户注册与</a:t>
            </a:r>
            <a:r>
              <a:rPr lang="zh-CN" altLang="en-US" dirty="0" smtClean="0"/>
              <a:t>管理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zh-CN" altLang="en-US" dirty="0" smtClean="0"/>
              <a:t>查看向导页面（</a:t>
            </a:r>
            <a:r>
              <a:rPr lang="en-US" altLang="zh-CN" dirty="0" smtClean="0"/>
              <a:t>GitHub</a:t>
            </a:r>
            <a:r>
              <a:rPr lang="zh-CN" altLang="en-US" dirty="0" smtClean="0"/>
              <a:t>基本操作）</a:t>
            </a:r>
            <a:endParaRPr lang="en-US" altLang="zh-CN" dirty="0" smtClean="0"/>
          </a:p>
          <a:p>
            <a:pPr lvl="1"/>
            <a:r>
              <a:rPr lang="en-US" altLang="zh-CN" dirty="0"/>
              <a:t>What is GitHub</a:t>
            </a:r>
            <a:r>
              <a:rPr lang="en-US" altLang="zh-CN" dirty="0" smtClean="0"/>
              <a:t>?</a:t>
            </a:r>
          </a:p>
          <a:p>
            <a:pPr lvl="1"/>
            <a:r>
              <a:rPr lang="en-US" altLang="zh-CN" dirty="0"/>
              <a:t>Step 1. Create a </a:t>
            </a:r>
            <a:r>
              <a:rPr lang="en-US" altLang="zh-CN" dirty="0" smtClean="0"/>
              <a:t>Repository</a:t>
            </a:r>
          </a:p>
          <a:p>
            <a:pPr lvl="1"/>
            <a:r>
              <a:rPr lang="en-US" altLang="zh-CN" dirty="0"/>
              <a:t>Step 2. Create a </a:t>
            </a:r>
            <a:r>
              <a:rPr lang="en-US" altLang="zh-CN" dirty="0" smtClean="0"/>
              <a:t>Branch</a:t>
            </a:r>
          </a:p>
          <a:p>
            <a:pPr lvl="1"/>
            <a:r>
              <a:rPr lang="en-US" altLang="zh-CN" dirty="0"/>
              <a:t>Step 3. Make and commit </a:t>
            </a:r>
            <a:r>
              <a:rPr lang="en-US" altLang="zh-CN" dirty="0" smtClean="0"/>
              <a:t>changes</a:t>
            </a:r>
          </a:p>
          <a:p>
            <a:pPr lvl="1"/>
            <a:r>
              <a:rPr lang="en-US" altLang="zh-CN" dirty="0"/>
              <a:t>Step 4. Open a Pull </a:t>
            </a:r>
            <a:r>
              <a:rPr lang="en-US" altLang="zh-CN" dirty="0" smtClean="0"/>
              <a:t>Request</a:t>
            </a:r>
          </a:p>
          <a:p>
            <a:pPr lvl="1"/>
            <a:r>
              <a:rPr lang="en-US" altLang="zh-CN" dirty="0"/>
              <a:t>Step 5. Merge your Pull Request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xmlns="" val="853242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Git</a:t>
            </a:r>
            <a:r>
              <a:rPr lang="zh-CN" altLang="en-US" dirty="0"/>
              <a:t>账户注册与</a:t>
            </a:r>
            <a:r>
              <a:rPr lang="zh-CN" altLang="en-US" dirty="0" smtClean="0"/>
              <a:t>管理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zh-CN" altLang="en-US" dirty="0" smtClean="0"/>
              <a:t>自定义账户头像</a:t>
            </a:r>
            <a:endParaRPr lang="en-US" altLang="zh-CN" dirty="0" smtClean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163" y="2757849"/>
            <a:ext cx="6826601" cy="2502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065730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Git</a:t>
            </a:r>
            <a:r>
              <a:rPr lang="zh-CN" altLang="en-US" dirty="0"/>
              <a:t>账户注册与</a:t>
            </a:r>
            <a:r>
              <a:rPr lang="zh-CN" altLang="en-US" dirty="0" smtClean="0"/>
              <a:t>管理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zh-CN" altLang="en-US" dirty="0" smtClean="0"/>
              <a:t>账户首页</a:t>
            </a:r>
            <a:endParaRPr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1874" y="3035205"/>
            <a:ext cx="6820251" cy="3340272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7303" y="2419815"/>
            <a:ext cx="4184640" cy="61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187872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Git</a:t>
            </a:r>
            <a:r>
              <a:rPr lang="zh-CN" altLang="en-US" dirty="0"/>
              <a:t>账户注册与</a:t>
            </a:r>
            <a:r>
              <a:rPr lang="zh-CN" altLang="en-US" dirty="0" smtClean="0"/>
              <a:t>管理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784349"/>
            <a:ext cx="8229600" cy="2954919"/>
          </a:xfrm>
        </p:spPr>
        <p:txBody>
          <a:bodyPr/>
          <a:lstStyle/>
          <a:p>
            <a:r>
              <a:rPr lang="en-US" altLang="zh-CN" dirty="0"/>
              <a:t>GitHub</a:t>
            </a:r>
            <a:r>
              <a:rPr lang="zh-CN" altLang="en-US" dirty="0" smtClean="0"/>
              <a:t>默认头像</a:t>
            </a:r>
            <a:endParaRPr lang="en-US" altLang="zh-CN" dirty="0" smtClean="0"/>
          </a:p>
          <a:p>
            <a:pPr lvl="1"/>
            <a:r>
              <a:rPr lang="en-US" altLang="zh-CN" dirty="0" err="1" smtClean="0"/>
              <a:t>Github</a:t>
            </a:r>
            <a:r>
              <a:rPr lang="zh-CN" altLang="en-US" dirty="0" smtClean="0"/>
              <a:t>给无头像用户生成</a:t>
            </a:r>
            <a:r>
              <a:rPr lang="en-US" altLang="zh-CN" dirty="0" smtClean="0"/>
              <a:t>5x5</a:t>
            </a:r>
            <a:r>
              <a:rPr lang="zh-CN" altLang="en-US" dirty="0" smtClean="0"/>
              <a:t>像素的</a:t>
            </a:r>
            <a:r>
              <a:rPr lang="en-US" altLang="zh-CN" dirty="0" err="1" smtClean="0"/>
              <a:t>Identicons</a:t>
            </a:r>
            <a:r>
              <a:rPr lang="zh-CN" altLang="en-US" dirty="0" smtClean="0"/>
              <a:t>头像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使用用户</a:t>
            </a:r>
            <a:r>
              <a:rPr lang="en-US" altLang="zh-CN" dirty="0"/>
              <a:t>ID</a:t>
            </a:r>
            <a:r>
              <a:rPr lang="zh-CN" altLang="en-US" dirty="0"/>
              <a:t>的哈希值，然后根据哈希值每一位的奇偶值来决定对应位置上的像素的开关。这样</a:t>
            </a:r>
            <a:r>
              <a:rPr lang="zh-CN" altLang="en-US" dirty="0" smtClean="0"/>
              <a:t>生成的</a:t>
            </a:r>
            <a:r>
              <a:rPr lang="zh-CN" altLang="en-US" dirty="0"/>
              <a:t>图像，配上由哈希值决定的颜色，保证可生成</a:t>
            </a:r>
            <a:r>
              <a:rPr lang="zh-CN" altLang="en-US" dirty="0" smtClean="0"/>
              <a:t>大量唯一的</a:t>
            </a:r>
            <a:r>
              <a:rPr lang="zh-CN" altLang="en-US" dirty="0"/>
              <a:t>图像</a:t>
            </a:r>
            <a:endParaRPr lang="en-US" altLang="zh-CN" dirty="0" smtClean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4123" y="4831756"/>
            <a:ext cx="4074098" cy="1424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348319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Git</a:t>
            </a:r>
            <a:r>
              <a:rPr lang="zh-CN" altLang="en-US" dirty="0"/>
              <a:t>账户注册与</a:t>
            </a:r>
            <a:r>
              <a:rPr lang="zh-CN" altLang="en-US" dirty="0" smtClean="0"/>
              <a:t>管理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zh-CN" altLang="en-US" dirty="0" smtClean="0"/>
              <a:t>自定义账户头像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使用</a:t>
            </a:r>
            <a:r>
              <a:rPr lang="en-US" altLang="zh-CN" dirty="0" err="1" smtClean="0"/>
              <a:t>Gravatar</a:t>
            </a:r>
            <a:r>
              <a:rPr lang="zh-CN" altLang="en-US" dirty="0" smtClean="0"/>
              <a:t>关联头像与邮箱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xmlns="" val="817303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Git</a:t>
            </a:r>
            <a:r>
              <a:rPr lang="zh-CN" altLang="en-US" dirty="0"/>
              <a:t>账户注册与</a:t>
            </a:r>
            <a:r>
              <a:rPr lang="zh-CN" altLang="en-US" dirty="0" smtClean="0"/>
              <a:t>管理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zh-CN" dirty="0" err="1" smtClean="0"/>
              <a:t>Gravatar</a:t>
            </a:r>
            <a:r>
              <a:rPr lang="zh-CN" altLang="en-US" dirty="0" smtClean="0"/>
              <a:t>简介</a:t>
            </a:r>
            <a:endParaRPr lang="en-US" altLang="zh-CN" dirty="0" smtClean="0"/>
          </a:p>
          <a:p>
            <a:pPr lvl="1"/>
            <a:r>
              <a:rPr lang="en-US" altLang="zh-CN" dirty="0"/>
              <a:t>Globally Recognized Avatar</a:t>
            </a:r>
            <a:r>
              <a:rPr lang="zh-CN" altLang="en-US" dirty="0"/>
              <a:t>（全球识别头像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lvl="1"/>
            <a:r>
              <a:rPr lang="en-US" altLang="zh-CN" dirty="0">
                <a:hlinkClick r:id="rId2"/>
              </a:rPr>
              <a:t>http://</a:t>
            </a:r>
            <a:r>
              <a:rPr lang="en-US" altLang="zh-CN" dirty="0" smtClean="0">
                <a:hlinkClick r:id="rId2"/>
              </a:rPr>
              <a:t>www.gravatar.com</a:t>
            </a:r>
            <a:endParaRPr lang="en-US" altLang="zh-CN" dirty="0" smtClean="0"/>
          </a:p>
          <a:p>
            <a:pPr lvl="1"/>
            <a:r>
              <a:rPr lang="zh-CN" altLang="en-US" dirty="0"/>
              <a:t>提供的在线头像服务，主要用在</a:t>
            </a:r>
            <a:r>
              <a:rPr lang="zh-CN" altLang="en-US" dirty="0">
                <a:solidFill>
                  <a:srgbClr val="FF0000"/>
                </a:solidFill>
              </a:rPr>
              <a:t>博客</a:t>
            </a:r>
            <a:r>
              <a:rPr lang="zh-CN" altLang="en-US" dirty="0"/>
              <a:t>和</a:t>
            </a:r>
            <a:r>
              <a:rPr lang="zh-CN" altLang="en-US" dirty="0">
                <a:solidFill>
                  <a:srgbClr val="FF0000"/>
                </a:solidFill>
              </a:rPr>
              <a:t>论坛</a:t>
            </a:r>
            <a:r>
              <a:rPr lang="zh-CN" altLang="en-US" dirty="0"/>
              <a:t>留言中，依靠邮件地址识别判断，为每个用户展示个性化的通用头像服务，完全免费</a:t>
            </a:r>
            <a:endParaRPr lang="en-US" altLang="zh-CN" dirty="0" smtClean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8355" y="5251416"/>
            <a:ext cx="6299524" cy="1289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05149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Git</a:t>
            </a:r>
            <a:r>
              <a:rPr lang="zh-CN" altLang="en-US" dirty="0"/>
              <a:t>账户注册与</a:t>
            </a:r>
            <a:r>
              <a:rPr lang="zh-CN" altLang="en-US" dirty="0" smtClean="0"/>
              <a:t>管理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zh-CN" altLang="en-US" dirty="0" smtClean="0"/>
              <a:t>自定义账户头像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1. </a:t>
            </a:r>
            <a:r>
              <a:rPr lang="zh-CN" altLang="en-US" dirty="0" smtClean="0"/>
              <a:t>注册</a:t>
            </a:r>
            <a:r>
              <a:rPr lang="en-US" altLang="zh-CN" dirty="0" err="1" smtClean="0"/>
              <a:t>Gravatar</a:t>
            </a:r>
            <a:r>
              <a:rPr lang="zh-CN" altLang="en-US" dirty="0" smtClean="0"/>
              <a:t>账户（</a:t>
            </a:r>
            <a:r>
              <a:rPr lang="en-US" altLang="zh-CN" dirty="0">
                <a:hlinkClick r:id="rId2"/>
              </a:rPr>
              <a:t>http://</a:t>
            </a:r>
            <a:r>
              <a:rPr lang="en-US" altLang="zh-CN" dirty="0" smtClean="0">
                <a:hlinkClick r:id="rId2"/>
              </a:rPr>
              <a:t>www.gravatar.com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lvl="1"/>
            <a:endParaRPr lang="en-US" altLang="zh-CN" dirty="0" smtClean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2937306"/>
            <a:ext cx="9144000" cy="3785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388767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Git</a:t>
            </a:r>
            <a:r>
              <a:rPr lang="zh-CN" altLang="en-US" dirty="0"/>
              <a:t>账户注册与</a:t>
            </a:r>
            <a:r>
              <a:rPr lang="zh-CN" altLang="en-US" dirty="0" smtClean="0"/>
              <a:t>管理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zh-CN" altLang="en-US" dirty="0" smtClean="0"/>
              <a:t>自定义账户头像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1. </a:t>
            </a:r>
            <a:r>
              <a:rPr lang="zh-CN" altLang="en-US" dirty="0" smtClean="0"/>
              <a:t>注册</a:t>
            </a:r>
            <a:r>
              <a:rPr lang="en-US" altLang="zh-CN" dirty="0" err="1" smtClean="0"/>
              <a:t>Gravatar</a:t>
            </a:r>
            <a:r>
              <a:rPr lang="zh-CN" altLang="en-US" dirty="0" smtClean="0"/>
              <a:t>账户（</a:t>
            </a:r>
            <a:r>
              <a:rPr lang="en-US" altLang="zh-CN" dirty="0">
                <a:hlinkClick r:id="rId2"/>
              </a:rPr>
              <a:t>http://</a:t>
            </a:r>
            <a:r>
              <a:rPr lang="en-US" altLang="zh-CN" dirty="0" smtClean="0">
                <a:hlinkClick r:id="rId2"/>
              </a:rPr>
              <a:t>www.gravatar.com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lvl="1"/>
            <a:endParaRPr lang="en-US" altLang="zh-CN" dirty="0" smtClean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964" y="1431315"/>
            <a:ext cx="7199914" cy="5227793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71042" y="4427034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 smtClean="0">
                <a:solidFill>
                  <a:srgbClr val="FF0000"/>
                </a:solidFill>
              </a:rPr>
              <a:t>不接受中文</a:t>
            </a:r>
            <a:endParaRPr lang="zh-CN" altLang="en-US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484322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Git</a:t>
            </a:r>
            <a:r>
              <a:rPr lang="zh-CN" altLang="en-US" dirty="0"/>
              <a:t>账户注册与</a:t>
            </a:r>
            <a:r>
              <a:rPr lang="zh-CN" altLang="en-US" dirty="0" smtClean="0"/>
              <a:t>管理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zh-CN" altLang="en-US" dirty="0" smtClean="0"/>
              <a:t>自定义账户头像</a:t>
            </a:r>
            <a:endParaRPr lang="en-US" altLang="zh-CN" dirty="0" smtClean="0"/>
          </a:p>
          <a:p>
            <a:pPr lvl="1"/>
            <a:r>
              <a:rPr lang="en-US" altLang="zh-CN" dirty="0"/>
              <a:t>2</a:t>
            </a:r>
            <a:r>
              <a:rPr lang="en-US" altLang="zh-CN" dirty="0" smtClean="0"/>
              <a:t>. </a:t>
            </a:r>
            <a:r>
              <a:rPr lang="zh-CN" altLang="en-US" dirty="0"/>
              <a:t>邮件</a:t>
            </a:r>
            <a:r>
              <a:rPr lang="zh-CN" altLang="en-US" dirty="0" smtClean="0"/>
              <a:t>确认</a:t>
            </a:r>
            <a:endParaRPr lang="en-US" altLang="zh-CN" dirty="0" smtClean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57138"/>
            <a:ext cx="9106368" cy="251472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4736" y="4273417"/>
            <a:ext cx="5753396" cy="2584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538646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Git</a:t>
            </a:r>
            <a:r>
              <a:rPr lang="zh-CN" altLang="en-US" dirty="0"/>
              <a:t>账户注册与</a:t>
            </a:r>
            <a:r>
              <a:rPr lang="zh-CN" altLang="en-US" dirty="0" smtClean="0"/>
              <a:t>管理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zh-CN" altLang="en-US" dirty="0" smtClean="0"/>
              <a:t>自定义账户头像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3. </a:t>
            </a:r>
            <a:r>
              <a:rPr lang="zh-CN" altLang="en-US" dirty="0" smtClean="0"/>
              <a:t>登陆账户</a:t>
            </a:r>
            <a:endParaRPr lang="en-US" altLang="zh-CN" dirty="0" smtClean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/>
          <a:srcRect t="21818" r="9358"/>
          <a:stretch/>
        </p:blipFill>
        <p:spPr>
          <a:xfrm>
            <a:off x="3249794" y="2275241"/>
            <a:ext cx="5894206" cy="226395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541" y="4677203"/>
            <a:ext cx="8842917" cy="2177776"/>
          </a:xfrm>
          <a:prstGeom prst="rect">
            <a:avLst/>
          </a:prstGeom>
        </p:spPr>
      </p:pic>
      <p:cxnSp>
        <p:nvCxnSpPr>
          <p:cNvPr id="9" name="直接箭头连接符 8"/>
          <p:cNvCxnSpPr/>
          <p:nvPr/>
        </p:nvCxnSpPr>
        <p:spPr bwMode="auto">
          <a:xfrm>
            <a:off x="2453268" y="3189249"/>
            <a:ext cx="796526" cy="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166581" y="2927639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>
                <a:solidFill>
                  <a:srgbClr val="FF0000"/>
                </a:solidFill>
              </a:rPr>
              <a:t>从邮箱登陆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  <p:cxnSp>
        <p:nvCxnSpPr>
          <p:cNvPr id="12" name="直接箭头连接符 11"/>
          <p:cNvCxnSpPr/>
          <p:nvPr/>
        </p:nvCxnSpPr>
        <p:spPr bwMode="auto">
          <a:xfrm>
            <a:off x="2453268" y="4014371"/>
            <a:ext cx="339326" cy="662832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166581" y="3752761"/>
            <a:ext cx="19800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rgbClr val="FF0000"/>
                </a:solidFill>
              </a:rPr>
              <a:t>从</a:t>
            </a:r>
            <a:r>
              <a:rPr lang="zh-CN" altLang="en-US" sz="2800" dirty="0">
                <a:solidFill>
                  <a:srgbClr val="FF0000"/>
                </a:solidFill>
              </a:rPr>
              <a:t>网站</a:t>
            </a:r>
            <a:r>
              <a:rPr lang="zh-CN" altLang="en-US" sz="2800" dirty="0" smtClean="0">
                <a:solidFill>
                  <a:srgbClr val="FF0000"/>
                </a:solidFill>
              </a:rPr>
              <a:t>登陆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4165077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72"/>
          <p:cNvGrpSpPr/>
          <p:nvPr/>
        </p:nvGrpSpPr>
        <p:grpSpPr bwMode="auto">
          <a:xfrm>
            <a:off x="6269038" y="26988"/>
            <a:ext cx="2874962" cy="449262"/>
            <a:chOff x="5537631" y="26646"/>
            <a:chExt cx="3610350" cy="616932"/>
          </a:xfrm>
        </p:grpSpPr>
        <p:pic>
          <p:nvPicPr>
            <p:cNvPr id="15367" name="图片 7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20432" t="4443" r="22231" b="32346"/>
            <a:stretch>
              <a:fillRect/>
            </a:stretch>
          </p:blipFill>
          <p:spPr bwMode="auto">
            <a:xfrm>
              <a:off x="5537631" y="26646"/>
              <a:ext cx="637497" cy="6142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368" name="图片 7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8124" t="66331" r="13905" b="15274"/>
            <a:stretch>
              <a:fillRect/>
            </a:stretch>
          </p:blipFill>
          <p:spPr bwMode="auto">
            <a:xfrm>
              <a:off x="6238241" y="43579"/>
              <a:ext cx="2909740" cy="599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5364" name="Title 1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zh-CN" sz="3200" dirty="0" smtClean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版本控制系统</a:t>
            </a:r>
            <a:r>
              <a:rPr lang="zh-CN" altLang="en-US" sz="3200" dirty="0" smtClean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介绍</a:t>
            </a:r>
            <a:endParaRPr lang="zh-CN" altLang="zh-CN" sz="3200" dirty="0" smtClean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5" name="内容占位符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zh-CN" altLang="en-US" dirty="0" smtClean="0"/>
              <a:t>版本控制  </a:t>
            </a:r>
            <a:r>
              <a:rPr lang="zh-CN" altLang="en-US" dirty="0" smtClean="0">
                <a:solidFill>
                  <a:srgbClr val="FF0000"/>
                </a:solidFill>
              </a:rPr>
              <a:t>≠</a:t>
            </a:r>
            <a:r>
              <a:rPr lang="zh-CN" altLang="en-US" dirty="0" smtClean="0"/>
              <a:t>  版本控制系统</a:t>
            </a:r>
            <a:endParaRPr lang="en-US" altLang="zh-CN" dirty="0" smtClean="0"/>
          </a:p>
          <a:p>
            <a:r>
              <a:rPr lang="zh-CN" altLang="en-US" dirty="0" smtClean="0"/>
              <a:t>版本控制</a:t>
            </a:r>
            <a:endParaRPr lang="en-US" altLang="zh-CN" dirty="0" smtClean="0"/>
          </a:p>
          <a:p>
            <a:pPr lvl="1"/>
            <a:r>
              <a:rPr lang="zh-CN" altLang="en-US" dirty="0"/>
              <a:t>它是一种</a:t>
            </a:r>
            <a:r>
              <a:rPr lang="zh-CN" altLang="en-US" dirty="0" smtClean="0"/>
              <a:t>软件工程借以</a:t>
            </a:r>
            <a:r>
              <a:rPr lang="zh-CN" altLang="en-US" dirty="0"/>
              <a:t>在开发的过程中，确保由不同人所编辑的同一档案都得到更新，</a:t>
            </a:r>
            <a:r>
              <a:rPr lang="zh-CN" altLang="en-US" dirty="0" smtClean="0"/>
              <a:t>它</a:t>
            </a:r>
            <a:r>
              <a:rPr lang="zh-CN" altLang="en-US" dirty="0" smtClean="0">
                <a:solidFill>
                  <a:srgbClr val="FF0000"/>
                </a:solidFill>
              </a:rPr>
              <a:t>通过</a:t>
            </a:r>
            <a:r>
              <a:rPr lang="zh-CN" altLang="en-US" dirty="0">
                <a:solidFill>
                  <a:srgbClr val="FF0000"/>
                </a:solidFill>
              </a:rPr>
              <a:t>文档控制记录程序各个模块的改动，并为每次改动编上序号</a:t>
            </a:r>
            <a:r>
              <a:rPr lang="zh-CN" altLang="en-US" dirty="0"/>
              <a:t>，并且编辑错误之后还可以回溯到以前的版本</a:t>
            </a:r>
          </a:p>
        </p:txBody>
      </p:sp>
    </p:spTree>
    <p:extLst>
      <p:ext uri="{BB962C8B-B14F-4D97-AF65-F5344CB8AC3E}">
        <p14:creationId xmlns:p14="http://schemas.microsoft.com/office/powerpoint/2010/main" xmlns="" val="891265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385850"/>
            <a:ext cx="7433756" cy="4369987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Git</a:t>
            </a:r>
            <a:r>
              <a:rPr lang="zh-CN" altLang="en-US" dirty="0"/>
              <a:t>账户注册与</a:t>
            </a:r>
            <a:r>
              <a:rPr lang="zh-CN" altLang="en-US" dirty="0" smtClean="0"/>
              <a:t>管理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zh-CN" altLang="en-US" dirty="0" smtClean="0"/>
              <a:t>自定义账户头像</a:t>
            </a:r>
            <a:endParaRPr lang="en-US" altLang="zh-CN" dirty="0" smtClean="0"/>
          </a:p>
        </p:txBody>
      </p:sp>
      <p:sp>
        <p:nvSpPr>
          <p:cNvPr id="7" name="文本框 6"/>
          <p:cNvSpPr txBox="1"/>
          <p:nvPr/>
        </p:nvSpPr>
        <p:spPr>
          <a:xfrm>
            <a:off x="3951055" y="1809663"/>
            <a:ext cx="21034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solidFill>
                  <a:schemeClr val="bg2"/>
                </a:solidFill>
              </a:rPr>
              <a:t>4. </a:t>
            </a:r>
            <a:r>
              <a:rPr lang="zh-CN" altLang="en-US" sz="2400" dirty="0" smtClean="0">
                <a:solidFill>
                  <a:schemeClr val="bg2"/>
                </a:solidFill>
              </a:rPr>
              <a:t>关联头像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2488836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Git</a:t>
            </a:r>
            <a:r>
              <a:rPr lang="zh-CN" altLang="en-US" dirty="0"/>
              <a:t>账户注册与</a:t>
            </a:r>
            <a:r>
              <a:rPr lang="zh-CN" altLang="en-US" dirty="0" smtClean="0"/>
              <a:t>管理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zh-CN" altLang="en-US" dirty="0" smtClean="0"/>
              <a:t>自定义账户头像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4. </a:t>
            </a:r>
            <a:r>
              <a:rPr lang="zh-CN" altLang="en-US" dirty="0" smtClean="0"/>
              <a:t>关联头像</a:t>
            </a:r>
            <a:endParaRPr lang="en-US" altLang="zh-CN" dirty="0" smtClean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/>
          <a:srcRect l="1223"/>
          <a:stretch/>
        </p:blipFill>
        <p:spPr>
          <a:xfrm>
            <a:off x="71397" y="3119084"/>
            <a:ext cx="9001206" cy="3206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652116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Git</a:t>
            </a:r>
            <a:r>
              <a:rPr lang="zh-CN" altLang="en-US" dirty="0"/>
              <a:t>账户注册与</a:t>
            </a:r>
            <a:r>
              <a:rPr lang="zh-CN" altLang="en-US" dirty="0" smtClean="0"/>
              <a:t>管理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zh-CN" altLang="en-US" dirty="0" smtClean="0"/>
              <a:t>自定义账户头像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4. </a:t>
            </a:r>
            <a:r>
              <a:rPr lang="zh-CN" altLang="en-US" dirty="0" smtClean="0"/>
              <a:t>关联头像</a:t>
            </a:r>
            <a:endParaRPr lang="en-US" altLang="zh-CN" dirty="0" smtClean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199" y="2904970"/>
            <a:ext cx="8318767" cy="3473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171639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Git</a:t>
            </a:r>
            <a:r>
              <a:rPr lang="zh-CN" altLang="en-US" dirty="0"/>
              <a:t>账户注册与</a:t>
            </a:r>
            <a:r>
              <a:rPr lang="zh-CN" altLang="en-US" dirty="0" smtClean="0"/>
              <a:t>管理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zh-CN" altLang="en-US" dirty="0" smtClean="0"/>
              <a:t>自定义账户头像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4. </a:t>
            </a:r>
            <a:r>
              <a:rPr lang="zh-CN" altLang="en-US" dirty="0" smtClean="0"/>
              <a:t>关联头像</a:t>
            </a:r>
            <a:endParaRPr lang="en-US" altLang="zh-CN" dirty="0" smtClean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1508" y="2866851"/>
            <a:ext cx="5530307" cy="3537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575318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Git</a:t>
            </a:r>
            <a:r>
              <a:rPr lang="zh-CN" altLang="en-US" dirty="0"/>
              <a:t>账户注册与</a:t>
            </a:r>
            <a:r>
              <a:rPr lang="zh-CN" altLang="en-US" dirty="0" smtClean="0"/>
              <a:t>管理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zh-CN" altLang="en-US" dirty="0" smtClean="0"/>
              <a:t>自定义账户头像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5. </a:t>
            </a:r>
            <a:r>
              <a:rPr lang="zh-CN" altLang="en-US" dirty="0" smtClean="0"/>
              <a:t>头像设置成功</a:t>
            </a:r>
            <a:endParaRPr lang="en-US" altLang="zh-CN" dirty="0" smtClean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1835" y="1502290"/>
            <a:ext cx="5353325" cy="5258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76522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Git</a:t>
            </a:r>
            <a:r>
              <a:rPr lang="zh-CN" altLang="en-US" dirty="0"/>
              <a:t>账户注册与</a:t>
            </a:r>
            <a:r>
              <a:rPr lang="zh-CN" altLang="en-US" dirty="0" smtClean="0"/>
              <a:t>管理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zh-CN" altLang="en-US" dirty="0" smtClean="0"/>
              <a:t>自定义账户头像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6. </a:t>
            </a:r>
            <a:r>
              <a:rPr lang="zh-CN" altLang="en-US" dirty="0" smtClean="0"/>
              <a:t>查看</a:t>
            </a:r>
            <a:r>
              <a:rPr lang="en-US" altLang="zh-CN" dirty="0" smtClean="0"/>
              <a:t>GitHub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0779" y="2941656"/>
            <a:ext cx="6642441" cy="3784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042321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Git</a:t>
            </a:r>
            <a:r>
              <a:rPr lang="zh-CN" altLang="en-US" dirty="0"/>
              <a:t>账户注册与</a:t>
            </a:r>
            <a:r>
              <a:rPr lang="zh-CN" altLang="en-US" dirty="0" smtClean="0"/>
              <a:t>管理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zh-CN" altLang="en-US" dirty="0" smtClean="0"/>
              <a:t>自定义账户头像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6. </a:t>
            </a:r>
            <a:r>
              <a:rPr lang="zh-CN" altLang="en-US" dirty="0" smtClean="0"/>
              <a:t>更新</a:t>
            </a:r>
            <a:r>
              <a:rPr lang="en-US" altLang="zh-CN" dirty="0" smtClean="0"/>
              <a:t>GitHub</a:t>
            </a:r>
            <a:r>
              <a:rPr lang="zh-CN" altLang="en-US" dirty="0" smtClean="0"/>
              <a:t>个人信息</a:t>
            </a:r>
            <a:endParaRPr lang="en-US" altLang="zh-CN" dirty="0" smtClean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/>
          <a:srcRect r="2087"/>
          <a:stretch/>
        </p:blipFill>
        <p:spPr>
          <a:xfrm>
            <a:off x="4437164" y="1806651"/>
            <a:ext cx="4706836" cy="4991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833050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30"/>
          <p:cNvSpPr>
            <a:spLocks noChangeArrowheads="1"/>
          </p:cNvSpPr>
          <p:nvPr/>
        </p:nvSpPr>
        <p:spPr bwMode="auto">
          <a:xfrm>
            <a:off x="0" y="476250"/>
            <a:ext cx="9144000" cy="5962650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D8D8D8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19050">
                <a:solidFill>
                  <a:srgbClr val="2570BA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5123" name="Rounded Rectangular Callout 105"/>
          <p:cNvSpPr>
            <a:spLocks noChangeAspect="1"/>
          </p:cNvSpPr>
          <p:nvPr/>
        </p:nvSpPr>
        <p:spPr bwMode="auto">
          <a:xfrm>
            <a:off x="11113" y="4941888"/>
            <a:ext cx="611187" cy="628650"/>
          </a:xfrm>
          <a:prstGeom prst="wedgeRoundRectCallout">
            <a:avLst>
              <a:gd name="adj1" fmla="val -19995"/>
              <a:gd name="adj2" fmla="val 65000"/>
              <a:gd name="adj3" fmla="val 16667"/>
            </a:avLst>
          </a:prstGeom>
          <a:solidFill>
            <a:srgbClr val="FFE181">
              <a:alpha val="5098"/>
            </a:srgbClr>
          </a:solidFill>
          <a:ln w="12700" cap="rnd">
            <a:solidFill>
              <a:srgbClr val="F5D3A1"/>
            </a:solidFill>
            <a:miter lim="800000"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5124" name="Rounded Rectangular Callout 119"/>
          <p:cNvSpPr>
            <a:spLocks noChangeAspect="1"/>
          </p:cNvSpPr>
          <p:nvPr/>
        </p:nvSpPr>
        <p:spPr bwMode="auto">
          <a:xfrm>
            <a:off x="155575" y="2698750"/>
            <a:ext cx="466725" cy="479425"/>
          </a:xfrm>
          <a:prstGeom prst="wedgeRoundRectCallout">
            <a:avLst>
              <a:gd name="adj1" fmla="val -19995"/>
              <a:gd name="adj2" fmla="val 65000"/>
              <a:gd name="adj3" fmla="val 16667"/>
            </a:avLst>
          </a:prstGeom>
          <a:solidFill>
            <a:srgbClr val="FFE181">
              <a:alpha val="5098"/>
            </a:srgbClr>
          </a:solidFill>
          <a:ln w="12700" cap="rnd">
            <a:solidFill>
              <a:srgbClr val="F5D3A1"/>
            </a:solidFill>
            <a:miter lim="800000"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5125" name="Rounded Rectangular Callout 120"/>
          <p:cNvSpPr>
            <a:spLocks noChangeAspect="1"/>
          </p:cNvSpPr>
          <p:nvPr/>
        </p:nvSpPr>
        <p:spPr bwMode="auto">
          <a:xfrm>
            <a:off x="474663" y="3167063"/>
            <a:ext cx="458787" cy="471487"/>
          </a:xfrm>
          <a:prstGeom prst="wedgeRoundRectCallout">
            <a:avLst>
              <a:gd name="adj1" fmla="val -19995"/>
              <a:gd name="adj2" fmla="val 65000"/>
              <a:gd name="adj3" fmla="val 16667"/>
            </a:avLst>
          </a:prstGeom>
          <a:solidFill>
            <a:srgbClr val="FFE181">
              <a:alpha val="5098"/>
            </a:srgbClr>
          </a:solidFill>
          <a:ln w="12700" cap="rnd">
            <a:solidFill>
              <a:srgbClr val="F5D3A1"/>
            </a:solidFill>
            <a:miter lim="800000"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5126" name="Rounded Rectangular Callout 121"/>
          <p:cNvSpPr>
            <a:spLocks noChangeAspect="1"/>
          </p:cNvSpPr>
          <p:nvPr/>
        </p:nvSpPr>
        <p:spPr bwMode="auto">
          <a:xfrm>
            <a:off x="269875" y="3382963"/>
            <a:ext cx="352425" cy="360362"/>
          </a:xfrm>
          <a:prstGeom prst="wedgeRoundRectCallout">
            <a:avLst>
              <a:gd name="adj1" fmla="val -19995"/>
              <a:gd name="adj2" fmla="val 65000"/>
              <a:gd name="adj3" fmla="val 16667"/>
            </a:avLst>
          </a:prstGeom>
          <a:solidFill>
            <a:srgbClr val="FFE181">
              <a:alpha val="5098"/>
            </a:srgbClr>
          </a:solidFill>
          <a:ln w="63500" cap="rnd">
            <a:solidFill>
              <a:srgbClr val="F5D3A1"/>
            </a:solidFill>
            <a:miter lim="800000"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5127" name="Rounded Rectangular Callout 123"/>
          <p:cNvSpPr>
            <a:spLocks noChangeAspect="1"/>
          </p:cNvSpPr>
          <p:nvPr/>
        </p:nvSpPr>
        <p:spPr bwMode="auto">
          <a:xfrm>
            <a:off x="639763" y="3333750"/>
            <a:ext cx="608012" cy="625475"/>
          </a:xfrm>
          <a:prstGeom prst="wedgeRoundRectCallout">
            <a:avLst>
              <a:gd name="adj1" fmla="val -19995"/>
              <a:gd name="adj2" fmla="val 65000"/>
              <a:gd name="adj3" fmla="val 16667"/>
            </a:avLst>
          </a:prstGeom>
          <a:solidFill>
            <a:srgbClr val="FFE181">
              <a:alpha val="5098"/>
            </a:srgbClr>
          </a:solidFill>
          <a:ln w="12700" cap="rnd">
            <a:solidFill>
              <a:srgbClr val="F5D3A1"/>
            </a:solidFill>
            <a:miter lim="800000"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5128" name="Rounded Rectangular Callout 124"/>
          <p:cNvSpPr>
            <a:spLocks noChangeAspect="1"/>
          </p:cNvSpPr>
          <p:nvPr/>
        </p:nvSpPr>
        <p:spPr bwMode="auto">
          <a:xfrm>
            <a:off x="0" y="3479800"/>
            <a:ext cx="671513" cy="849313"/>
          </a:xfrm>
          <a:prstGeom prst="wedgeRoundRectCallout">
            <a:avLst>
              <a:gd name="adj1" fmla="val -6824"/>
              <a:gd name="adj2" fmla="val 62176"/>
              <a:gd name="adj3" fmla="val 16667"/>
            </a:avLst>
          </a:prstGeom>
          <a:solidFill>
            <a:srgbClr val="FFE181">
              <a:alpha val="5098"/>
            </a:srgbClr>
          </a:solidFill>
          <a:ln w="12700" cap="rnd">
            <a:solidFill>
              <a:srgbClr val="F5D3A1"/>
            </a:solidFill>
            <a:miter lim="800000"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5129" name="Title 1"/>
          <p:cNvSpPr>
            <a:spLocks noGrp="1" noChangeArrowheads="1"/>
          </p:cNvSpPr>
          <p:nvPr>
            <p:ph type="title" idx="4294967295"/>
          </p:nvPr>
        </p:nvSpPr>
        <p:spPr>
          <a:xfrm>
            <a:off x="685800" y="654050"/>
            <a:ext cx="7124700" cy="815975"/>
          </a:xfrm>
          <a:prstGeom prst="rect">
            <a:avLst/>
          </a:prstGeom>
        </p:spPr>
        <p:txBody>
          <a:bodyPr/>
          <a:lstStyle/>
          <a:p>
            <a:pPr algn="ctr" eaLnBrk="1" hangingPunct="1"/>
            <a:r>
              <a:rPr lang="zh-CN" altLang="en-US" sz="5400" smtClean="0">
                <a:solidFill>
                  <a:srgbClr val="ED5E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目  录</a:t>
            </a:r>
            <a:endParaRPr lang="zh-CN" altLang="zh-CN" sz="5400" smtClean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5130" name="Content Placeholder 12"/>
          <p:cNvSpPr txBox="1">
            <a:spLocks noChangeArrowheads="1"/>
          </p:cNvSpPr>
          <p:nvPr/>
        </p:nvSpPr>
        <p:spPr bwMode="auto">
          <a:xfrm>
            <a:off x="1327150" y="1678305"/>
            <a:ext cx="7515225" cy="46018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85750" indent="-285750"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  <a:spcAft>
                <a:spcPts val="600"/>
              </a:spcAft>
              <a:buClr>
                <a:srgbClr val="D23B07"/>
              </a:buClr>
              <a:buFont typeface="Wingdings" panose="05000000000000000000" pitchFamily="2" charset="2"/>
              <a:buChar char="§"/>
            </a:pPr>
            <a:r>
              <a:rPr lang="zh-CN" altLang="en-US" sz="2400" dirty="0">
                <a:solidFill>
                  <a:schemeClr val="bg2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Arial Unicode MS" panose="020B0604020202020204" pitchFamily="34" charset="-122"/>
                <a:sym typeface="Calibri" panose="020F0502020204030204" pitchFamily="34" charset="0"/>
              </a:rPr>
              <a:t>版本控制系统介绍</a:t>
            </a:r>
          </a:p>
          <a:p>
            <a:pPr eaLnBrk="1" hangingPunct="1">
              <a:spcBef>
                <a:spcPct val="20000"/>
              </a:spcBef>
              <a:spcAft>
                <a:spcPts val="600"/>
              </a:spcAft>
              <a:buClr>
                <a:srgbClr val="D23B07"/>
              </a:buClr>
              <a:buFont typeface="Wingdings" panose="05000000000000000000" pitchFamily="2" charset="2"/>
              <a:buChar char="§"/>
            </a:pPr>
            <a:r>
              <a:rPr lang="en-US" altLang="zh-CN" sz="2400" dirty="0">
                <a:solidFill>
                  <a:schemeClr val="bg2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Arial Unicode MS" panose="020B0604020202020204" pitchFamily="34" charset="-122"/>
                <a:sym typeface="Calibri" panose="020F0502020204030204" pitchFamily="34" charset="0"/>
              </a:rPr>
              <a:t>Git </a:t>
            </a:r>
            <a:r>
              <a:rPr lang="zh-CN" altLang="en-US" sz="2400" dirty="0">
                <a:solidFill>
                  <a:schemeClr val="bg2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Arial Unicode MS" panose="020B0604020202020204" pitchFamily="34" charset="-122"/>
                <a:sym typeface="Calibri" panose="020F0502020204030204" pitchFamily="34" charset="0"/>
              </a:rPr>
              <a:t>与 </a:t>
            </a:r>
            <a:r>
              <a:rPr lang="en-US" altLang="zh-CN" sz="2400" dirty="0">
                <a:solidFill>
                  <a:schemeClr val="bg2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Arial Unicode MS" panose="020B0604020202020204" pitchFamily="34" charset="-122"/>
                <a:sym typeface="Calibri" panose="020F0502020204030204" pitchFamily="34" charset="0"/>
              </a:rPr>
              <a:t>GitHub </a:t>
            </a:r>
            <a:r>
              <a:rPr lang="zh-CN" altLang="en-US" sz="2400" dirty="0">
                <a:solidFill>
                  <a:schemeClr val="bg2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Arial Unicode MS" panose="020B0604020202020204" pitchFamily="34" charset="-122"/>
                <a:sym typeface="Calibri" panose="020F0502020204030204" pitchFamily="34" charset="0"/>
              </a:rPr>
              <a:t>简介</a:t>
            </a:r>
            <a:endParaRPr lang="en-US" altLang="zh-CN" sz="2400" dirty="0">
              <a:solidFill>
                <a:schemeClr val="bg2"/>
              </a:solidFill>
              <a:latin typeface="华文新魏" panose="02010800040101010101" pitchFamily="2" charset="-122"/>
              <a:ea typeface="华文新魏" panose="02010800040101010101" pitchFamily="2" charset="-122"/>
              <a:cs typeface="Arial Unicode MS" panose="020B0604020202020204" pitchFamily="34" charset="-122"/>
              <a:sym typeface="Calibri" panose="020F0502020204030204" pitchFamily="34" charset="0"/>
            </a:endParaRPr>
          </a:p>
          <a:p>
            <a:pPr eaLnBrk="1" hangingPunct="1">
              <a:spcBef>
                <a:spcPct val="20000"/>
              </a:spcBef>
              <a:spcAft>
                <a:spcPts val="600"/>
              </a:spcAft>
              <a:buClr>
                <a:srgbClr val="D23B07"/>
              </a:buClr>
              <a:buFont typeface="Wingdings" panose="05000000000000000000" pitchFamily="2" charset="2"/>
              <a:buChar char="§"/>
            </a:pPr>
            <a:r>
              <a:rPr lang="en-US" altLang="zh-CN" sz="2400" dirty="0">
                <a:solidFill>
                  <a:schemeClr val="bg2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Arial Unicode MS" panose="020B0604020202020204" pitchFamily="34" charset="-122"/>
                <a:sym typeface="Calibri" panose="020F0502020204030204" pitchFamily="34" charset="0"/>
              </a:rPr>
              <a:t>Git</a:t>
            </a:r>
            <a:r>
              <a:rPr lang="zh-CN" altLang="en-US" sz="2400" dirty="0">
                <a:solidFill>
                  <a:schemeClr val="bg2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Arial Unicode MS" panose="020B0604020202020204" pitchFamily="34" charset="-122"/>
                <a:sym typeface="Calibri" panose="020F0502020204030204" pitchFamily="34" charset="0"/>
              </a:rPr>
              <a:t>账户注册与管理</a:t>
            </a:r>
          </a:p>
          <a:p>
            <a:pPr eaLnBrk="1" hangingPunct="1">
              <a:spcBef>
                <a:spcPct val="20000"/>
              </a:spcBef>
              <a:spcAft>
                <a:spcPts val="600"/>
              </a:spcAft>
              <a:buClr>
                <a:srgbClr val="D23B07"/>
              </a:buClr>
              <a:buFont typeface="Wingdings" panose="05000000000000000000" pitchFamily="2" charset="2"/>
              <a:buChar char="§"/>
            </a:pPr>
            <a:r>
              <a:rPr lang="zh-CN" altLang="en-US" sz="24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Arial Unicode MS" panose="020B0604020202020204" pitchFamily="34" charset="-122"/>
                <a:sym typeface="Calibri" panose="020F0502020204030204" pitchFamily="34" charset="0"/>
              </a:rPr>
              <a:t>工作区</a:t>
            </a:r>
            <a:r>
              <a:rPr lang="zh-CN" altLang="en-US" sz="2400" dirty="0" smtClean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Arial Unicode MS" panose="020B0604020202020204" pitchFamily="34" charset="-122"/>
                <a:sym typeface="Calibri" panose="020F0502020204030204" pitchFamily="34" charset="0"/>
              </a:rPr>
              <a:t>、本地仓库、远程仓库</a:t>
            </a:r>
            <a:endParaRPr lang="zh-CN" altLang="en-US" sz="2400" dirty="0">
              <a:solidFill>
                <a:srgbClr val="FF0000"/>
              </a:solidFill>
              <a:latin typeface="华文新魏" panose="02010800040101010101" pitchFamily="2" charset="-122"/>
              <a:ea typeface="华文新魏" panose="02010800040101010101" pitchFamily="2" charset="-122"/>
              <a:cs typeface="Arial Unicode MS" panose="020B0604020202020204" pitchFamily="34" charset="-122"/>
              <a:sym typeface="Calibri" panose="020F0502020204030204" pitchFamily="34" charset="0"/>
            </a:endParaRPr>
          </a:p>
          <a:p>
            <a:pPr eaLnBrk="1" hangingPunct="1">
              <a:spcBef>
                <a:spcPct val="20000"/>
              </a:spcBef>
              <a:spcAft>
                <a:spcPts val="600"/>
              </a:spcAft>
              <a:buClr>
                <a:srgbClr val="D23B07"/>
              </a:buClr>
              <a:buFont typeface="Wingdings" panose="05000000000000000000" pitchFamily="2" charset="2"/>
              <a:buChar char="§"/>
            </a:pPr>
            <a:r>
              <a:rPr lang="zh-CN" altLang="en-US" sz="2400" dirty="0">
                <a:solidFill>
                  <a:schemeClr val="bg2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Arial Unicode MS" panose="020B0604020202020204" pitchFamily="34" charset="-122"/>
                <a:sym typeface="Calibri" panose="020F0502020204030204" pitchFamily="34" charset="0"/>
              </a:rPr>
              <a:t>创建版本</a:t>
            </a:r>
            <a:r>
              <a:rPr lang="zh-CN" altLang="en-US" sz="2400" dirty="0" smtClean="0">
                <a:solidFill>
                  <a:schemeClr val="bg2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Arial Unicode MS" panose="020B0604020202020204" pitchFamily="34" charset="-122"/>
                <a:sym typeface="Calibri" panose="020F0502020204030204" pitchFamily="34" charset="0"/>
              </a:rPr>
              <a:t>库</a:t>
            </a:r>
            <a:endParaRPr lang="en-US" altLang="zh-CN" sz="2400" dirty="0" smtClean="0">
              <a:solidFill>
                <a:schemeClr val="bg2"/>
              </a:solidFill>
              <a:latin typeface="华文新魏" panose="02010800040101010101" pitchFamily="2" charset="-122"/>
              <a:ea typeface="华文新魏" panose="02010800040101010101" pitchFamily="2" charset="-122"/>
              <a:cs typeface="Arial Unicode MS" panose="020B0604020202020204" pitchFamily="34" charset="-122"/>
              <a:sym typeface="Calibri" panose="020F0502020204030204" pitchFamily="34" charset="0"/>
            </a:endParaRPr>
          </a:p>
          <a:p>
            <a:pPr eaLnBrk="1" hangingPunct="1">
              <a:spcBef>
                <a:spcPct val="20000"/>
              </a:spcBef>
              <a:spcAft>
                <a:spcPts val="600"/>
              </a:spcAft>
              <a:buClr>
                <a:srgbClr val="D23B07"/>
              </a:buClr>
              <a:buFont typeface="Wingdings" panose="05000000000000000000" pitchFamily="2" charset="2"/>
              <a:buChar char="§"/>
            </a:pPr>
            <a:r>
              <a:rPr lang="zh-CN" altLang="en-US" sz="2400" dirty="0" smtClean="0">
                <a:solidFill>
                  <a:schemeClr val="bg2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Arial Unicode MS" panose="020B0604020202020204" pitchFamily="34" charset="-122"/>
                <a:sym typeface="Calibri" panose="020F0502020204030204" pitchFamily="34" charset="0"/>
              </a:rPr>
              <a:t>修改管理</a:t>
            </a:r>
            <a:endParaRPr lang="zh-CN" altLang="zh-CN" sz="2400" dirty="0">
              <a:solidFill>
                <a:schemeClr val="bg2"/>
              </a:solidFill>
              <a:latin typeface="DFMoW4-B5" charset="-120"/>
              <a:ea typeface="DFMoW4-B5" charset="-120"/>
              <a:cs typeface="Arial Unicode MS" panose="020B0604020202020204" pitchFamily="34" charset="-122"/>
              <a:sym typeface="Calibri" panose="020F0502020204030204" pitchFamily="34" charset="0"/>
            </a:endParaRPr>
          </a:p>
        </p:txBody>
      </p:sp>
      <p:grpSp>
        <p:nvGrpSpPr>
          <p:cNvPr id="2" name="组合 72"/>
          <p:cNvGrpSpPr/>
          <p:nvPr/>
        </p:nvGrpSpPr>
        <p:grpSpPr bwMode="auto">
          <a:xfrm>
            <a:off x="6269038" y="26988"/>
            <a:ext cx="2874962" cy="449262"/>
            <a:chOff x="5537631" y="26646"/>
            <a:chExt cx="3610350" cy="616932"/>
          </a:xfrm>
        </p:grpSpPr>
        <p:pic>
          <p:nvPicPr>
            <p:cNvPr id="5132" name="图片 7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20432" t="4443" r="22231" b="32346"/>
            <a:stretch>
              <a:fillRect/>
            </a:stretch>
          </p:blipFill>
          <p:spPr bwMode="auto">
            <a:xfrm>
              <a:off x="5537631" y="26646"/>
              <a:ext cx="637497" cy="6142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133" name="图片 7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8124" t="66331" r="13905" b="15274"/>
            <a:stretch>
              <a:fillRect/>
            </a:stretch>
          </p:blipFill>
          <p:spPr bwMode="auto">
            <a:xfrm>
              <a:off x="6238241" y="43579"/>
              <a:ext cx="2909740" cy="599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工作区</a:t>
            </a:r>
            <a:r>
              <a:rPr lang="zh-CN" altLang="en-US" dirty="0" smtClean="0"/>
              <a:t>、本地仓库、远程仓库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zh-CN" altLang="en-US" dirty="0"/>
              <a:t> </a:t>
            </a:r>
            <a:r>
              <a:rPr lang="en-US" altLang="zh-CN" dirty="0"/>
              <a:t>Git</a:t>
            </a:r>
            <a:r>
              <a:rPr lang="zh-CN" altLang="en-US" dirty="0"/>
              <a:t>管理中文件的三种状态</a:t>
            </a:r>
          </a:p>
          <a:p>
            <a:pPr lvl="1"/>
            <a:r>
              <a:rPr lang="zh-CN" altLang="en-US" dirty="0" smtClean="0"/>
              <a:t>对于</a:t>
            </a:r>
            <a:r>
              <a:rPr lang="zh-CN" altLang="en-US" dirty="0"/>
              <a:t>任何一个文件，在</a:t>
            </a:r>
            <a:r>
              <a:rPr lang="en-US" altLang="zh-CN" dirty="0"/>
              <a:t>Git</a:t>
            </a:r>
            <a:r>
              <a:rPr lang="zh-CN" altLang="en-US" dirty="0"/>
              <a:t>内部都只有三种状态：已修改，已暂存和已</a:t>
            </a:r>
            <a:r>
              <a:rPr lang="zh-CN" altLang="en-US" dirty="0" smtClean="0"/>
              <a:t>提交。</a:t>
            </a:r>
            <a:endParaRPr lang="zh-CN" altLang="en-US" dirty="0"/>
          </a:p>
          <a:p>
            <a:pPr lvl="1"/>
            <a:r>
              <a:rPr lang="zh-CN" altLang="en-US" dirty="0" smtClean="0"/>
              <a:t>已修改：表示</a:t>
            </a:r>
            <a:r>
              <a:rPr lang="zh-CN" altLang="en-US" dirty="0"/>
              <a:t>修改了某个文件，但还没有提交</a:t>
            </a:r>
            <a:r>
              <a:rPr lang="zh-CN" altLang="en-US" dirty="0" smtClean="0"/>
              <a:t>保存</a:t>
            </a:r>
            <a:endParaRPr lang="zh-CN" altLang="en-US" dirty="0"/>
          </a:p>
          <a:p>
            <a:pPr lvl="1"/>
            <a:r>
              <a:rPr lang="zh-CN" altLang="en-US" dirty="0" smtClean="0"/>
              <a:t>已</a:t>
            </a:r>
            <a:r>
              <a:rPr lang="zh-CN" altLang="en-US" dirty="0"/>
              <a:t>暂</a:t>
            </a:r>
            <a:r>
              <a:rPr lang="zh-CN" altLang="en-US" dirty="0" smtClean="0"/>
              <a:t>存：表示</a:t>
            </a:r>
            <a:r>
              <a:rPr lang="zh-CN" altLang="en-US" dirty="0"/>
              <a:t>把已修改的文件放在下次提交时要保存的清单中</a:t>
            </a:r>
            <a:r>
              <a:rPr lang="zh-CN" altLang="en-US" dirty="0" smtClean="0"/>
              <a:t>了</a:t>
            </a:r>
            <a:endParaRPr lang="zh-CN" altLang="en-US" dirty="0"/>
          </a:p>
          <a:p>
            <a:pPr lvl="1"/>
            <a:r>
              <a:rPr lang="zh-CN" altLang="en-US" dirty="0" smtClean="0"/>
              <a:t>已提交：表示</a:t>
            </a:r>
            <a:r>
              <a:rPr lang="zh-CN" altLang="en-US" dirty="0"/>
              <a:t>该文件</a:t>
            </a:r>
            <a:r>
              <a:rPr lang="zh-CN" altLang="en-US" dirty="0" smtClean="0"/>
              <a:t>已被</a:t>
            </a:r>
            <a:r>
              <a:rPr lang="zh-CN" altLang="en-US" dirty="0"/>
              <a:t>安全的保存在本地数据库</a:t>
            </a:r>
            <a:r>
              <a:rPr lang="zh-CN" altLang="en-US" dirty="0" smtClean="0"/>
              <a:t>中了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2861648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工作区、本地仓库、远程仓库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zh-CN" altLang="en-US" dirty="0"/>
              <a:t> </a:t>
            </a:r>
            <a:r>
              <a:rPr lang="en-US" altLang="zh-CN" dirty="0"/>
              <a:t>Git</a:t>
            </a:r>
            <a:r>
              <a:rPr lang="zh-CN" altLang="en-US" dirty="0"/>
              <a:t>在管理项目时，</a:t>
            </a:r>
            <a:r>
              <a:rPr lang="zh-CN" altLang="en-US" dirty="0">
                <a:solidFill>
                  <a:srgbClr val="FF0000"/>
                </a:solidFill>
              </a:rPr>
              <a:t>文件流转</a:t>
            </a:r>
            <a:r>
              <a:rPr lang="zh-CN" altLang="en-US" dirty="0"/>
              <a:t>的三个工作区域是：本地仓库</a:t>
            </a:r>
            <a:r>
              <a:rPr lang="en-US" altLang="zh-CN" dirty="0"/>
              <a:t>(</a:t>
            </a:r>
            <a:r>
              <a:rPr lang="zh-CN" altLang="en-US" dirty="0"/>
              <a:t>即工作目录，也就是项目的源文件</a:t>
            </a:r>
            <a:r>
              <a:rPr lang="en-US" altLang="zh-CN" dirty="0"/>
              <a:t>)-&gt;</a:t>
            </a:r>
            <a:r>
              <a:rPr lang="zh-CN" altLang="en-US" dirty="0"/>
              <a:t>暂存区域</a:t>
            </a:r>
            <a:r>
              <a:rPr lang="en-US" altLang="zh-CN" dirty="0"/>
              <a:t>-&gt;Git</a:t>
            </a:r>
            <a:r>
              <a:rPr lang="zh-CN" altLang="en-US" dirty="0"/>
              <a:t>的工作</a:t>
            </a:r>
            <a:r>
              <a:rPr lang="zh-CN" altLang="en-US" dirty="0" smtClean="0"/>
              <a:t>目录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在</a:t>
            </a:r>
            <a:r>
              <a:rPr lang="zh-CN" altLang="en-US" dirty="0"/>
              <a:t>本地的工作目录修改某些文件</a:t>
            </a:r>
            <a:r>
              <a:rPr lang="zh-CN" altLang="en-US" dirty="0" smtClean="0"/>
              <a:t>；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对</a:t>
            </a:r>
            <a:r>
              <a:rPr lang="zh-CN" altLang="en-US" dirty="0"/>
              <a:t>修改后的文件进行快照，保存到暂存区域</a:t>
            </a:r>
            <a:r>
              <a:rPr lang="zh-CN" altLang="en-US" dirty="0" smtClean="0"/>
              <a:t>；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提交</a:t>
            </a:r>
            <a:r>
              <a:rPr lang="zh-CN" altLang="en-US" dirty="0"/>
              <a:t>更新，将保存在暂存区域中的文件快照永久转存到</a:t>
            </a:r>
            <a:r>
              <a:rPr lang="en-US" altLang="zh-CN" dirty="0"/>
              <a:t>Git</a:t>
            </a:r>
            <a:r>
              <a:rPr lang="zh-CN" altLang="en-US" dirty="0"/>
              <a:t>的工作目录中</a:t>
            </a:r>
          </a:p>
        </p:txBody>
      </p:sp>
    </p:spTree>
    <p:extLst>
      <p:ext uri="{BB962C8B-B14F-4D97-AF65-F5344CB8AC3E}">
        <p14:creationId xmlns:p14="http://schemas.microsoft.com/office/powerpoint/2010/main" xmlns="" val="3725325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72"/>
          <p:cNvGrpSpPr/>
          <p:nvPr/>
        </p:nvGrpSpPr>
        <p:grpSpPr bwMode="auto">
          <a:xfrm>
            <a:off x="6269038" y="26988"/>
            <a:ext cx="2874962" cy="449262"/>
            <a:chOff x="5537631" y="26646"/>
            <a:chExt cx="3610350" cy="616932"/>
          </a:xfrm>
        </p:grpSpPr>
        <p:pic>
          <p:nvPicPr>
            <p:cNvPr id="15367" name="图片 7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20432" t="4443" r="22231" b="32346"/>
            <a:stretch>
              <a:fillRect/>
            </a:stretch>
          </p:blipFill>
          <p:spPr bwMode="auto">
            <a:xfrm>
              <a:off x="5537631" y="26646"/>
              <a:ext cx="637497" cy="6142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368" name="图片 7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8124" t="66331" r="13905" b="15274"/>
            <a:stretch>
              <a:fillRect/>
            </a:stretch>
          </p:blipFill>
          <p:spPr bwMode="auto">
            <a:xfrm>
              <a:off x="6238241" y="43579"/>
              <a:ext cx="2909740" cy="599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5364" name="Title 1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zh-CN" sz="3200" dirty="0" smtClean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版本控制系统</a:t>
            </a:r>
            <a:r>
              <a:rPr lang="zh-CN" altLang="en-US" sz="3200" dirty="0" smtClean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介绍</a:t>
            </a:r>
            <a:endParaRPr lang="zh-CN" altLang="zh-CN" sz="3200" dirty="0" smtClean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5" name="内容占位符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zh-CN" altLang="en-US" dirty="0" smtClean="0"/>
              <a:t>版本控制  </a:t>
            </a:r>
            <a:r>
              <a:rPr lang="zh-CN" altLang="en-US" dirty="0" smtClean="0">
                <a:solidFill>
                  <a:srgbClr val="FF0000"/>
                </a:solidFill>
              </a:rPr>
              <a:t>≠</a:t>
            </a:r>
            <a:r>
              <a:rPr lang="zh-CN" altLang="en-US" dirty="0" smtClean="0"/>
              <a:t>  版本控制系统</a:t>
            </a:r>
            <a:endParaRPr lang="en-US" altLang="zh-CN" dirty="0" smtClean="0"/>
          </a:p>
          <a:p>
            <a:r>
              <a:rPr lang="zh-CN" altLang="en-US" dirty="0" smtClean="0"/>
              <a:t>版本控制系统</a:t>
            </a:r>
            <a:endParaRPr lang="en-US" altLang="zh-CN" dirty="0" smtClean="0"/>
          </a:p>
          <a:p>
            <a:pPr lvl="1"/>
            <a:r>
              <a:rPr lang="zh-CN" altLang="en-US" dirty="0"/>
              <a:t>版本控制系统是一种记录一个或若干文件内容变化，以便将来查阅特定版本修订情况的</a:t>
            </a:r>
            <a:r>
              <a:rPr lang="zh-CN" altLang="en-US" dirty="0" smtClean="0">
                <a:solidFill>
                  <a:srgbClr val="FF0000"/>
                </a:solidFill>
              </a:rPr>
              <a:t>系统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pPr lvl="1"/>
            <a:r>
              <a:rPr lang="zh-CN" altLang="en-US" dirty="0" smtClean="0"/>
              <a:t>版本控制</a:t>
            </a:r>
            <a:r>
              <a:rPr lang="zh-CN" altLang="en-US" dirty="0"/>
              <a:t>系统不仅可以应用于软件</a:t>
            </a:r>
            <a:r>
              <a:rPr lang="zh-CN" altLang="en-US" dirty="0">
                <a:solidFill>
                  <a:srgbClr val="FF0000"/>
                </a:solidFill>
              </a:rPr>
              <a:t>源代码的文本文件</a:t>
            </a:r>
            <a:r>
              <a:rPr lang="zh-CN" altLang="en-US" dirty="0"/>
              <a:t>，而且可以对</a:t>
            </a:r>
            <a:r>
              <a:rPr lang="zh-CN" altLang="en-US" dirty="0">
                <a:solidFill>
                  <a:srgbClr val="FF0000"/>
                </a:solidFill>
              </a:rPr>
              <a:t>任何类型的文件</a:t>
            </a:r>
            <a:r>
              <a:rPr lang="zh-CN" altLang="en-US" dirty="0"/>
              <a:t>进行</a:t>
            </a:r>
            <a:r>
              <a:rPr lang="zh-CN" altLang="en-US" dirty="0" smtClean="0">
                <a:solidFill>
                  <a:srgbClr val="FF0000"/>
                </a:solidFill>
              </a:rPr>
              <a:t>版本控制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工作区、暂</a:t>
            </a:r>
            <a:r>
              <a:rPr lang="zh-CN" altLang="en-US" dirty="0"/>
              <a:t>存</a:t>
            </a:r>
            <a:r>
              <a:rPr lang="zh-CN" altLang="en-US" dirty="0" smtClean="0"/>
              <a:t>区、远程区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zh-CN" altLang="en-US" dirty="0" smtClean="0"/>
              <a:t>文件流转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859090" y="2352908"/>
            <a:ext cx="4808571" cy="442388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33815" y="2810107"/>
            <a:ext cx="2031325" cy="83099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zh-CN" altLang="en-US" sz="2400" dirty="0" smtClean="0">
                <a:solidFill>
                  <a:srgbClr val="FF0000"/>
                </a:solidFill>
              </a:rPr>
              <a:t>工作区</a:t>
            </a:r>
            <a:endParaRPr lang="en-US" altLang="zh-CN" sz="2400" dirty="0" smtClean="0">
              <a:solidFill>
                <a:srgbClr val="FF0000"/>
              </a:solidFill>
            </a:endParaRPr>
          </a:p>
          <a:p>
            <a:pPr algn="ctr"/>
            <a:r>
              <a:rPr lang="zh-CN" altLang="en-US" sz="2400" dirty="0" smtClean="0">
                <a:solidFill>
                  <a:srgbClr val="FF0000"/>
                </a:solidFill>
              </a:rPr>
              <a:t>（本地仓库）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sp>
        <p:nvSpPr>
          <p:cNvPr id="6" name="矩形 5"/>
          <p:cNvSpPr/>
          <p:nvPr/>
        </p:nvSpPr>
        <p:spPr bwMode="auto">
          <a:xfrm>
            <a:off x="2709746" y="2754352"/>
            <a:ext cx="1605776" cy="942509"/>
          </a:xfrm>
          <a:prstGeom prst="rect">
            <a:avLst/>
          </a:prstGeom>
          <a:noFill/>
          <a:ln w="50800"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cxnSp>
        <p:nvCxnSpPr>
          <p:cNvPr id="8" name="直接箭头连接符 7"/>
          <p:cNvCxnSpPr>
            <a:stCxn id="5" idx="3"/>
            <a:endCxn id="6" idx="1"/>
          </p:cNvCxnSpPr>
          <p:nvPr/>
        </p:nvCxnSpPr>
        <p:spPr bwMode="auto">
          <a:xfrm>
            <a:off x="2165140" y="3225606"/>
            <a:ext cx="544606" cy="1"/>
          </a:xfrm>
          <a:prstGeom prst="straightConnector1">
            <a:avLst/>
          </a:prstGeom>
          <a:ln w="25400"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4721431" y="1495737"/>
            <a:ext cx="1107996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zh-CN" altLang="en-US" sz="2400" dirty="0" smtClean="0">
                <a:solidFill>
                  <a:srgbClr val="FF0000"/>
                </a:solidFill>
              </a:rPr>
              <a:t>暂存区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sp>
        <p:nvSpPr>
          <p:cNvPr id="12" name="矩形 11"/>
          <p:cNvSpPr/>
          <p:nvPr/>
        </p:nvSpPr>
        <p:spPr bwMode="auto">
          <a:xfrm>
            <a:off x="4464866" y="2744236"/>
            <a:ext cx="1605776" cy="942509"/>
          </a:xfrm>
          <a:prstGeom prst="rect">
            <a:avLst/>
          </a:prstGeom>
          <a:noFill/>
          <a:ln w="50800"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cxnSp>
        <p:nvCxnSpPr>
          <p:cNvPr id="13" name="直接箭头连接符 12"/>
          <p:cNvCxnSpPr>
            <a:stCxn id="11" idx="2"/>
            <a:endCxn id="12" idx="0"/>
          </p:cNvCxnSpPr>
          <p:nvPr/>
        </p:nvCxnSpPr>
        <p:spPr bwMode="auto">
          <a:xfrm flipH="1">
            <a:off x="5267754" y="1957402"/>
            <a:ext cx="7675" cy="786834"/>
          </a:xfrm>
          <a:prstGeom prst="straightConnector1">
            <a:avLst/>
          </a:prstGeom>
          <a:ln w="25400"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6569686" y="1459397"/>
            <a:ext cx="1415772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zh-CN" altLang="en-US" sz="2400" dirty="0" smtClean="0">
                <a:solidFill>
                  <a:srgbClr val="FF0000"/>
                </a:solidFill>
              </a:rPr>
              <a:t>本地仓库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sp>
        <p:nvSpPr>
          <p:cNvPr id="18" name="矩形 17"/>
          <p:cNvSpPr/>
          <p:nvPr/>
        </p:nvSpPr>
        <p:spPr bwMode="auto">
          <a:xfrm>
            <a:off x="6148700" y="2762230"/>
            <a:ext cx="1605776" cy="942509"/>
          </a:xfrm>
          <a:prstGeom prst="rect">
            <a:avLst/>
          </a:prstGeom>
          <a:noFill/>
          <a:ln w="50800"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cxnSp>
        <p:nvCxnSpPr>
          <p:cNvPr id="19" name="直接箭头连接符 18"/>
          <p:cNvCxnSpPr>
            <a:stCxn id="17" idx="2"/>
            <a:endCxn id="18" idx="0"/>
          </p:cNvCxnSpPr>
          <p:nvPr/>
        </p:nvCxnSpPr>
        <p:spPr bwMode="auto">
          <a:xfrm rot="5400000">
            <a:off x="6693996" y="2178654"/>
            <a:ext cx="841168" cy="325984"/>
          </a:xfrm>
          <a:prstGeom prst="straightConnector1">
            <a:avLst/>
          </a:prstGeom>
          <a:ln w="25400"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4189389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72"/>
          <p:cNvGrpSpPr/>
          <p:nvPr/>
        </p:nvGrpSpPr>
        <p:grpSpPr bwMode="auto">
          <a:xfrm>
            <a:off x="6269038" y="26988"/>
            <a:ext cx="2874962" cy="449262"/>
            <a:chOff x="5537631" y="26646"/>
            <a:chExt cx="3610350" cy="616932"/>
          </a:xfrm>
        </p:grpSpPr>
        <p:pic>
          <p:nvPicPr>
            <p:cNvPr id="15367" name="图片 7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20432" t="4443" r="22231" b="32346"/>
            <a:stretch>
              <a:fillRect/>
            </a:stretch>
          </p:blipFill>
          <p:spPr bwMode="auto">
            <a:xfrm>
              <a:off x="5537631" y="26646"/>
              <a:ext cx="637497" cy="6142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368" name="图片 7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8124" t="66331" r="13905" b="15274"/>
            <a:stretch>
              <a:fillRect/>
            </a:stretch>
          </p:blipFill>
          <p:spPr bwMode="auto">
            <a:xfrm>
              <a:off x="6238241" y="43579"/>
              <a:ext cx="2909740" cy="599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7" name="图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68352" y="474329"/>
            <a:ext cx="8196146" cy="5970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51736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30"/>
          <p:cNvSpPr>
            <a:spLocks noChangeArrowheads="1"/>
          </p:cNvSpPr>
          <p:nvPr/>
        </p:nvSpPr>
        <p:spPr bwMode="auto">
          <a:xfrm>
            <a:off x="0" y="476250"/>
            <a:ext cx="9144000" cy="5962650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D8D8D8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19050">
                <a:solidFill>
                  <a:srgbClr val="2570BA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5123" name="Rounded Rectangular Callout 105"/>
          <p:cNvSpPr>
            <a:spLocks noChangeAspect="1"/>
          </p:cNvSpPr>
          <p:nvPr/>
        </p:nvSpPr>
        <p:spPr bwMode="auto">
          <a:xfrm>
            <a:off x="11113" y="4941888"/>
            <a:ext cx="611187" cy="628650"/>
          </a:xfrm>
          <a:prstGeom prst="wedgeRoundRectCallout">
            <a:avLst>
              <a:gd name="adj1" fmla="val -19995"/>
              <a:gd name="adj2" fmla="val 65000"/>
              <a:gd name="adj3" fmla="val 16667"/>
            </a:avLst>
          </a:prstGeom>
          <a:solidFill>
            <a:srgbClr val="FFE181">
              <a:alpha val="5098"/>
            </a:srgbClr>
          </a:solidFill>
          <a:ln w="12700" cap="rnd">
            <a:solidFill>
              <a:srgbClr val="F5D3A1"/>
            </a:solidFill>
            <a:miter lim="800000"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5124" name="Rounded Rectangular Callout 119"/>
          <p:cNvSpPr>
            <a:spLocks noChangeAspect="1"/>
          </p:cNvSpPr>
          <p:nvPr/>
        </p:nvSpPr>
        <p:spPr bwMode="auto">
          <a:xfrm>
            <a:off x="155575" y="2698750"/>
            <a:ext cx="466725" cy="479425"/>
          </a:xfrm>
          <a:prstGeom prst="wedgeRoundRectCallout">
            <a:avLst>
              <a:gd name="adj1" fmla="val -19995"/>
              <a:gd name="adj2" fmla="val 65000"/>
              <a:gd name="adj3" fmla="val 16667"/>
            </a:avLst>
          </a:prstGeom>
          <a:solidFill>
            <a:srgbClr val="FFE181">
              <a:alpha val="5098"/>
            </a:srgbClr>
          </a:solidFill>
          <a:ln w="12700" cap="rnd">
            <a:solidFill>
              <a:srgbClr val="F5D3A1"/>
            </a:solidFill>
            <a:miter lim="800000"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5125" name="Rounded Rectangular Callout 120"/>
          <p:cNvSpPr>
            <a:spLocks noChangeAspect="1"/>
          </p:cNvSpPr>
          <p:nvPr/>
        </p:nvSpPr>
        <p:spPr bwMode="auto">
          <a:xfrm>
            <a:off x="474663" y="3167063"/>
            <a:ext cx="458787" cy="471487"/>
          </a:xfrm>
          <a:prstGeom prst="wedgeRoundRectCallout">
            <a:avLst>
              <a:gd name="adj1" fmla="val -19995"/>
              <a:gd name="adj2" fmla="val 65000"/>
              <a:gd name="adj3" fmla="val 16667"/>
            </a:avLst>
          </a:prstGeom>
          <a:solidFill>
            <a:srgbClr val="FFE181">
              <a:alpha val="5098"/>
            </a:srgbClr>
          </a:solidFill>
          <a:ln w="12700" cap="rnd">
            <a:solidFill>
              <a:srgbClr val="F5D3A1"/>
            </a:solidFill>
            <a:miter lim="800000"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5126" name="Rounded Rectangular Callout 121"/>
          <p:cNvSpPr>
            <a:spLocks noChangeAspect="1"/>
          </p:cNvSpPr>
          <p:nvPr/>
        </p:nvSpPr>
        <p:spPr bwMode="auto">
          <a:xfrm>
            <a:off x="269875" y="3382963"/>
            <a:ext cx="352425" cy="360362"/>
          </a:xfrm>
          <a:prstGeom prst="wedgeRoundRectCallout">
            <a:avLst>
              <a:gd name="adj1" fmla="val -19995"/>
              <a:gd name="adj2" fmla="val 65000"/>
              <a:gd name="adj3" fmla="val 16667"/>
            </a:avLst>
          </a:prstGeom>
          <a:solidFill>
            <a:srgbClr val="FFE181">
              <a:alpha val="5098"/>
            </a:srgbClr>
          </a:solidFill>
          <a:ln w="63500" cap="rnd">
            <a:solidFill>
              <a:srgbClr val="F5D3A1"/>
            </a:solidFill>
            <a:miter lim="800000"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5127" name="Rounded Rectangular Callout 123"/>
          <p:cNvSpPr>
            <a:spLocks noChangeAspect="1"/>
          </p:cNvSpPr>
          <p:nvPr/>
        </p:nvSpPr>
        <p:spPr bwMode="auto">
          <a:xfrm>
            <a:off x="639763" y="3333750"/>
            <a:ext cx="608012" cy="625475"/>
          </a:xfrm>
          <a:prstGeom prst="wedgeRoundRectCallout">
            <a:avLst>
              <a:gd name="adj1" fmla="val -19995"/>
              <a:gd name="adj2" fmla="val 65000"/>
              <a:gd name="adj3" fmla="val 16667"/>
            </a:avLst>
          </a:prstGeom>
          <a:solidFill>
            <a:srgbClr val="FFE181">
              <a:alpha val="5098"/>
            </a:srgbClr>
          </a:solidFill>
          <a:ln w="12700" cap="rnd">
            <a:solidFill>
              <a:srgbClr val="F5D3A1"/>
            </a:solidFill>
            <a:miter lim="800000"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5128" name="Rounded Rectangular Callout 124"/>
          <p:cNvSpPr>
            <a:spLocks noChangeAspect="1"/>
          </p:cNvSpPr>
          <p:nvPr/>
        </p:nvSpPr>
        <p:spPr bwMode="auto">
          <a:xfrm>
            <a:off x="0" y="3479800"/>
            <a:ext cx="671513" cy="849313"/>
          </a:xfrm>
          <a:prstGeom prst="wedgeRoundRectCallout">
            <a:avLst>
              <a:gd name="adj1" fmla="val -6824"/>
              <a:gd name="adj2" fmla="val 62176"/>
              <a:gd name="adj3" fmla="val 16667"/>
            </a:avLst>
          </a:prstGeom>
          <a:solidFill>
            <a:srgbClr val="FFE181">
              <a:alpha val="5098"/>
            </a:srgbClr>
          </a:solidFill>
          <a:ln w="12700" cap="rnd">
            <a:solidFill>
              <a:srgbClr val="F5D3A1"/>
            </a:solidFill>
            <a:miter lim="800000"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5129" name="Title 1"/>
          <p:cNvSpPr>
            <a:spLocks noGrp="1" noChangeArrowheads="1"/>
          </p:cNvSpPr>
          <p:nvPr>
            <p:ph type="title" idx="4294967295"/>
          </p:nvPr>
        </p:nvSpPr>
        <p:spPr>
          <a:xfrm>
            <a:off x="685800" y="654050"/>
            <a:ext cx="7124700" cy="815975"/>
          </a:xfrm>
          <a:prstGeom prst="rect">
            <a:avLst/>
          </a:prstGeom>
        </p:spPr>
        <p:txBody>
          <a:bodyPr/>
          <a:lstStyle/>
          <a:p>
            <a:pPr algn="ctr" eaLnBrk="1" hangingPunct="1"/>
            <a:r>
              <a:rPr lang="zh-CN" altLang="en-US" sz="5400" smtClean="0">
                <a:solidFill>
                  <a:srgbClr val="ED5E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目  录</a:t>
            </a:r>
            <a:endParaRPr lang="zh-CN" altLang="zh-CN" sz="5400" smtClean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5130" name="Content Placeholder 12"/>
          <p:cNvSpPr txBox="1">
            <a:spLocks noChangeArrowheads="1"/>
          </p:cNvSpPr>
          <p:nvPr/>
        </p:nvSpPr>
        <p:spPr bwMode="auto">
          <a:xfrm>
            <a:off x="1327150" y="1678305"/>
            <a:ext cx="7515225" cy="46018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85750" indent="-285750"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  <a:spcAft>
                <a:spcPts val="600"/>
              </a:spcAft>
              <a:buClr>
                <a:srgbClr val="D23B07"/>
              </a:buClr>
              <a:buFont typeface="Wingdings" panose="05000000000000000000" pitchFamily="2" charset="2"/>
              <a:buChar char="§"/>
            </a:pPr>
            <a:r>
              <a:rPr lang="zh-CN" altLang="en-US" sz="2400" dirty="0">
                <a:solidFill>
                  <a:schemeClr val="bg2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Arial Unicode MS" panose="020B0604020202020204" pitchFamily="34" charset="-122"/>
                <a:sym typeface="Calibri" panose="020F0502020204030204" pitchFamily="34" charset="0"/>
              </a:rPr>
              <a:t>版本控制系统介绍</a:t>
            </a:r>
          </a:p>
          <a:p>
            <a:pPr eaLnBrk="1" hangingPunct="1">
              <a:spcBef>
                <a:spcPct val="20000"/>
              </a:spcBef>
              <a:spcAft>
                <a:spcPts val="600"/>
              </a:spcAft>
              <a:buClr>
                <a:srgbClr val="D23B07"/>
              </a:buClr>
              <a:buFont typeface="Wingdings" panose="05000000000000000000" pitchFamily="2" charset="2"/>
              <a:buChar char="§"/>
            </a:pPr>
            <a:r>
              <a:rPr lang="en-US" altLang="zh-CN" sz="2400" dirty="0">
                <a:solidFill>
                  <a:schemeClr val="bg2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Arial Unicode MS" panose="020B0604020202020204" pitchFamily="34" charset="-122"/>
                <a:sym typeface="Calibri" panose="020F0502020204030204" pitchFamily="34" charset="0"/>
              </a:rPr>
              <a:t>Git </a:t>
            </a:r>
            <a:r>
              <a:rPr lang="zh-CN" altLang="en-US" sz="2400" dirty="0">
                <a:solidFill>
                  <a:schemeClr val="bg2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Arial Unicode MS" panose="020B0604020202020204" pitchFamily="34" charset="-122"/>
                <a:sym typeface="Calibri" panose="020F0502020204030204" pitchFamily="34" charset="0"/>
              </a:rPr>
              <a:t>与 </a:t>
            </a:r>
            <a:r>
              <a:rPr lang="en-US" altLang="zh-CN" sz="2400" dirty="0">
                <a:solidFill>
                  <a:schemeClr val="bg2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Arial Unicode MS" panose="020B0604020202020204" pitchFamily="34" charset="-122"/>
                <a:sym typeface="Calibri" panose="020F0502020204030204" pitchFamily="34" charset="0"/>
              </a:rPr>
              <a:t>GitHub </a:t>
            </a:r>
            <a:r>
              <a:rPr lang="zh-CN" altLang="en-US" sz="2400" dirty="0">
                <a:solidFill>
                  <a:schemeClr val="bg2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Arial Unicode MS" panose="020B0604020202020204" pitchFamily="34" charset="-122"/>
                <a:sym typeface="Calibri" panose="020F0502020204030204" pitchFamily="34" charset="0"/>
              </a:rPr>
              <a:t>简介</a:t>
            </a:r>
            <a:endParaRPr lang="en-US" altLang="zh-CN" sz="2400" dirty="0">
              <a:solidFill>
                <a:schemeClr val="bg2"/>
              </a:solidFill>
              <a:latin typeface="华文新魏" panose="02010800040101010101" pitchFamily="2" charset="-122"/>
              <a:ea typeface="华文新魏" panose="02010800040101010101" pitchFamily="2" charset="-122"/>
              <a:cs typeface="Arial Unicode MS" panose="020B0604020202020204" pitchFamily="34" charset="-122"/>
              <a:sym typeface="Calibri" panose="020F0502020204030204" pitchFamily="34" charset="0"/>
            </a:endParaRPr>
          </a:p>
          <a:p>
            <a:pPr eaLnBrk="1" hangingPunct="1">
              <a:spcBef>
                <a:spcPct val="20000"/>
              </a:spcBef>
              <a:spcAft>
                <a:spcPts val="600"/>
              </a:spcAft>
              <a:buClr>
                <a:srgbClr val="D23B07"/>
              </a:buClr>
              <a:buFont typeface="Wingdings" panose="05000000000000000000" pitchFamily="2" charset="2"/>
              <a:buChar char="§"/>
            </a:pPr>
            <a:r>
              <a:rPr lang="en-US" altLang="zh-CN" sz="2400" dirty="0">
                <a:solidFill>
                  <a:schemeClr val="bg2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Arial Unicode MS" panose="020B0604020202020204" pitchFamily="34" charset="-122"/>
                <a:sym typeface="Calibri" panose="020F0502020204030204" pitchFamily="34" charset="0"/>
              </a:rPr>
              <a:t>Git</a:t>
            </a:r>
            <a:r>
              <a:rPr lang="zh-CN" altLang="en-US" sz="2400" dirty="0">
                <a:solidFill>
                  <a:schemeClr val="bg2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Arial Unicode MS" panose="020B0604020202020204" pitchFamily="34" charset="-122"/>
                <a:sym typeface="Calibri" panose="020F0502020204030204" pitchFamily="34" charset="0"/>
              </a:rPr>
              <a:t>账户注册与管理</a:t>
            </a:r>
          </a:p>
          <a:p>
            <a:pPr eaLnBrk="1" hangingPunct="1">
              <a:spcBef>
                <a:spcPct val="20000"/>
              </a:spcBef>
              <a:spcAft>
                <a:spcPts val="600"/>
              </a:spcAft>
              <a:buClr>
                <a:srgbClr val="D23B07"/>
              </a:buClr>
              <a:buFont typeface="Wingdings" panose="05000000000000000000" pitchFamily="2" charset="2"/>
              <a:buChar char="§"/>
            </a:pPr>
            <a:r>
              <a:rPr lang="zh-CN" altLang="en-US" sz="2400" dirty="0">
                <a:solidFill>
                  <a:schemeClr val="bg2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Arial Unicode MS" panose="020B0604020202020204" pitchFamily="34" charset="-122"/>
                <a:sym typeface="Calibri" panose="020F0502020204030204" pitchFamily="34" charset="0"/>
              </a:rPr>
              <a:t>工作区</a:t>
            </a:r>
            <a:r>
              <a:rPr lang="zh-CN" altLang="en-US" sz="2400" dirty="0" smtClean="0">
                <a:solidFill>
                  <a:schemeClr val="bg2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Arial Unicode MS" panose="020B0604020202020204" pitchFamily="34" charset="-122"/>
                <a:sym typeface="Calibri" panose="020F0502020204030204" pitchFamily="34" charset="0"/>
              </a:rPr>
              <a:t>、本地仓库、远程仓库</a:t>
            </a:r>
            <a:endParaRPr lang="zh-CN" altLang="en-US" sz="2400" dirty="0">
              <a:solidFill>
                <a:schemeClr val="bg2"/>
              </a:solidFill>
              <a:latin typeface="华文新魏" panose="02010800040101010101" pitchFamily="2" charset="-122"/>
              <a:ea typeface="华文新魏" panose="02010800040101010101" pitchFamily="2" charset="-122"/>
              <a:cs typeface="Arial Unicode MS" panose="020B0604020202020204" pitchFamily="34" charset="-122"/>
              <a:sym typeface="Calibri" panose="020F0502020204030204" pitchFamily="34" charset="0"/>
            </a:endParaRPr>
          </a:p>
          <a:p>
            <a:pPr eaLnBrk="1" hangingPunct="1">
              <a:spcBef>
                <a:spcPct val="20000"/>
              </a:spcBef>
              <a:spcAft>
                <a:spcPts val="600"/>
              </a:spcAft>
              <a:buClr>
                <a:srgbClr val="D23B07"/>
              </a:buClr>
              <a:buFont typeface="Wingdings" panose="05000000000000000000" pitchFamily="2" charset="2"/>
              <a:buChar char="§"/>
            </a:pPr>
            <a:r>
              <a:rPr lang="zh-CN" altLang="en-US" sz="24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Arial Unicode MS" panose="020B0604020202020204" pitchFamily="34" charset="-122"/>
                <a:sym typeface="Calibri" panose="020F0502020204030204" pitchFamily="34" charset="0"/>
              </a:rPr>
              <a:t>创建版本</a:t>
            </a:r>
            <a:r>
              <a:rPr lang="zh-CN" altLang="en-US" sz="2400" dirty="0" smtClean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Arial Unicode MS" panose="020B0604020202020204" pitchFamily="34" charset="-122"/>
                <a:sym typeface="Calibri" panose="020F0502020204030204" pitchFamily="34" charset="0"/>
              </a:rPr>
              <a:t>库</a:t>
            </a:r>
            <a:endParaRPr lang="en-US" altLang="zh-CN" sz="2400" dirty="0">
              <a:solidFill>
                <a:schemeClr val="bg2"/>
              </a:solidFill>
              <a:latin typeface="华文新魏" panose="02010800040101010101" pitchFamily="2" charset="-122"/>
              <a:ea typeface="华文新魏" panose="02010800040101010101" pitchFamily="2" charset="-122"/>
              <a:cs typeface="Arial Unicode MS" panose="020B0604020202020204" pitchFamily="34" charset="-122"/>
              <a:sym typeface="Calibri" panose="020F0502020204030204" pitchFamily="34" charset="0"/>
            </a:endParaRPr>
          </a:p>
          <a:p>
            <a:pPr eaLnBrk="1" hangingPunct="1">
              <a:spcBef>
                <a:spcPct val="20000"/>
              </a:spcBef>
              <a:spcAft>
                <a:spcPts val="600"/>
              </a:spcAft>
              <a:buClr>
                <a:srgbClr val="D23B07"/>
              </a:buClr>
              <a:buFont typeface="Wingdings" panose="05000000000000000000" pitchFamily="2" charset="2"/>
              <a:buChar char="§"/>
            </a:pPr>
            <a:r>
              <a:rPr lang="zh-CN" altLang="en-US" sz="2400" dirty="0">
                <a:solidFill>
                  <a:schemeClr val="bg2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Arial Unicode MS" panose="020B0604020202020204" pitchFamily="34" charset="-122"/>
                <a:sym typeface="Calibri" panose="020F0502020204030204" pitchFamily="34" charset="0"/>
              </a:rPr>
              <a:t>修改</a:t>
            </a:r>
            <a:r>
              <a:rPr lang="zh-CN" altLang="en-US" sz="2400" dirty="0" smtClean="0">
                <a:solidFill>
                  <a:schemeClr val="bg2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Arial Unicode MS" panose="020B0604020202020204" pitchFamily="34" charset="-122"/>
                <a:sym typeface="Calibri" panose="020F0502020204030204" pitchFamily="34" charset="0"/>
              </a:rPr>
              <a:t>管理</a:t>
            </a:r>
            <a:endParaRPr lang="zh-CN" altLang="zh-CN" sz="2400" dirty="0">
              <a:solidFill>
                <a:schemeClr val="bg2"/>
              </a:solidFill>
              <a:latin typeface="DFMoW4-B5" charset="-120"/>
              <a:ea typeface="DFMoW4-B5" charset="-120"/>
              <a:cs typeface="Arial Unicode MS" panose="020B0604020202020204" pitchFamily="34" charset="-122"/>
              <a:sym typeface="Calibri" panose="020F0502020204030204" pitchFamily="34" charset="0"/>
            </a:endParaRPr>
          </a:p>
        </p:txBody>
      </p:sp>
      <p:grpSp>
        <p:nvGrpSpPr>
          <p:cNvPr id="2" name="组合 72"/>
          <p:cNvGrpSpPr/>
          <p:nvPr/>
        </p:nvGrpSpPr>
        <p:grpSpPr bwMode="auto">
          <a:xfrm>
            <a:off x="6269038" y="26988"/>
            <a:ext cx="2874962" cy="449262"/>
            <a:chOff x="5537631" y="26646"/>
            <a:chExt cx="3610350" cy="616932"/>
          </a:xfrm>
        </p:grpSpPr>
        <p:pic>
          <p:nvPicPr>
            <p:cNvPr id="5132" name="图片 7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20432" t="4443" r="22231" b="32346"/>
            <a:stretch>
              <a:fillRect/>
            </a:stretch>
          </p:blipFill>
          <p:spPr bwMode="auto">
            <a:xfrm>
              <a:off x="5537631" y="26646"/>
              <a:ext cx="637497" cy="6142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133" name="图片 7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8124" t="66331" r="13905" b="15274"/>
            <a:stretch>
              <a:fillRect/>
            </a:stretch>
          </p:blipFill>
          <p:spPr bwMode="auto">
            <a:xfrm>
              <a:off x="6238241" y="43579"/>
              <a:ext cx="2909740" cy="599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xmlns="" val="4169434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30"/>
          <p:cNvSpPr>
            <a:spLocks noChangeArrowheads="1"/>
          </p:cNvSpPr>
          <p:nvPr/>
        </p:nvSpPr>
        <p:spPr bwMode="auto">
          <a:xfrm>
            <a:off x="0" y="476250"/>
            <a:ext cx="9144000" cy="5962650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D8D8D8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19050">
                <a:solidFill>
                  <a:srgbClr val="2570BA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grpSp>
        <p:nvGrpSpPr>
          <p:cNvPr id="2" name="组合 72"/>
          <p:cNvGrpSpPr/>
          <p:nvPr/>
        </p:nvGrpSpPr>
        <p:grpSpPr bwMode="auto">
          <a:xfrm>
            <a:off x="6269038" y="26988"/>
            <a:ext cx="2874962" cy="449262"/>
            <a:chOff x="5537631" y="26646"/>
            <a:chExt cx="3610350" cy="616932"/>
          </a:xfrm>
        </p:grpSpPr>
        <p:pic>
          <p:nvPicPr>
            <p:cNvPr id="15367" name="图片 7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20432" t="4443" r="22231" b="32346"/>
            <a:stretch>
              <a:fillRect/>
            </a:stretch>
          </p:blipFill>
          <p:spPr bwMode="auto">
            <a:xfrm>
              <a:off x="5537631" y="26646"/>
              <a:ext cx="637497" cy="6142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368" name="图片 7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8124" t="66331" r="13905" b="15274"/>
            <a:stretch>
              <a:fillRect/>
            </a:stretch>
          </p:blipFill>
          <p:spPr bwMode="auto">
            <a:xfrm>
              <a:off x="6238241" y="43579"/>
              <a:ext cx="2909740" cy="599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5364" name="Title 17"/>
          <p:cNvSpPr>
            <a:spLocks noGrp="1" noChangeArrowheads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eaLnBrk="1" hangingPunct="1"/>
            <a:r>
              <a:rPr lang="zh-CN" altLang="en-US" dirty="0" smtClean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创建版本库</a:t>
            </a:r>
            <a:endParaRPr lang="zh-CN" altLang="en-US" sz="2000" dirty="0" smtClean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5" name="内容占位符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zh-CN" dirty="0" smtClean="0"/>
              <a:t>1. </a:t>
            </a:r>
            <a:r>
              <a:rPr lang="en-US" altLang="zh-CN" dirty="0" err="1" smtClean="0"/>
              <a:t>Git</a:t>
            </a:r>
            <a:r>
              <a:rPr lang="en-US" altLang="zh-CN" dirty="0" smtClean="0"/>
              <a:t> </a:t>
            </a:r>
            <a:r>
              <a:rPr lang="zh-CN" altLang="en-US" dirty="0"/>
              <a:t>安装（</a:t>
            </a:r>
            <a:r>
              <a:rPr lang="en-US" altLang="zh-CN" dirty="0"/>
              <a:t>Windows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r>
              <a:rPr lang="en-US" altLang="zh-CN" dirty="0" smtClean="0"/>
              <a:t>2. </a:t>
            </a:r>
            <a:r>
              <a:rPr lang="en-US" altLang="zh-CN" dirty="0" err="1" smtClean="0"/>
              <a:t>Git</a:t>
            </a:r>
            <a:r>
              <a:rPr lang="en-US" altLang="zh-CN" dirty="0" smtClean="0"/>
              <a:t> </a:t>
            </a:r>
            <a:r>
              <a:rPr lang="zh-CN" altLang="en-US" dirty="0" smtClean="0"/>
              <a:t>操作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1965800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30"/>
          <p:cNvSpPr>
            <a:spLocks noChangeArrowheads="1"/>
          </p:cNvSpPr>
          <p:nvPr/>
        </p:nvSpPr>
        <p:spPr bwMode="auto">
          <a:xfrm>
            <a:off x="0" y="476250"/>
            <a:ext cx="9144000" cy="5962650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D8D8D8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19050">
                <a:solidFill>
                  <a:srgbClr val="2570BA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grpSp>
        <p:nvGrpSpPr>
          <p:cNvPr id="2" name="组合 72"/>
          <p:cNvGrpSpPr/>
          <p:nvPr/>
        </p:nvGrpSpPr>
        <p:grpSpPr bwMode="auto">
          <a:xfrm>
            <a:off x="6269038" y="26988"/>
            <a:ext cx="2874962" cy="449262"/>
            <a:chOff x="5537631" y="26646"/>
            <a:chExt cx="3610350" cy="616932"/>
          </a:xfrm>
        </p:grpSpPr>
        <p:pic>
          <p:nvPicPr>
            <p:cNvPr id="15367" name="图片 7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20432" t="4443" r="22231" b="32346"/>
            <a:stretch>
              <a:fillRect/>
            </a:stretch>
          </p:blipFill>
          <p:spPr bwMode="auto">
            <a:xfrm>
              <a:off x="5537631" y="26646"/>
              <a:ext cx="637497" cy="6142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368" name="图片 7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8124" t="66331" r="13905" b="15274"/>
            <a:stretch>
              <a:fillRect/>
            </a:stretch>
          </p:blipFill>
          <p:spPr bwMode="auto">
            <a:xfrm>
              <a:off x="6238241" y="43579"/>
              <a:ext cx="2909740" cy="599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5364" name="Title 17"/>
          <p:cNvSpPr>
            <a:spLocks noGrp="1" noChangeArrowheads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eaLnBrk="1" hangingPunct="1"/>
            <a:r>
              <a:rPr lang="zh-CN" altLang="en-US" dirty="0" smtClean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创建版本库</a:t>
            </a:r>
            <a:endParaRPr lang="zh-CN" altLang="en-US" sz="2000" dirty="0" smtClean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5" name="内容占位符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zh-CN" dirty="0" smtClean="0"/>
              <a:t>1. </a:t>
            </a:r>
            <a:r>
              <a:rPr lang="en-US" altLang="zh-CN" dirty="0" err="1" smtClean="0"/>
              <a:t>Git</a:t>
            </a:r>
            <a:r>
              <a:rPr lang="en-US" altLang="zh-CN" dirty="0" smtClean="0"/>
              <a:t> </a:t>
            </a:r>
            <a:r>
              <a:rPr lang="zh-CN" altLang="en-US" dirty="0"/>
              <a:t>安装（</a:t>
            </a:r>
            <a:r>
              <a:rPr lang="en-US" altLang="zh-CN" dirty="0"/>
              <a:t>Windows</a:t>
            </a:r>
            <a:r>
              <a:rPr lang="zh-CN" altLang="en-US" dirty="0"/>
              <a:t>）</a:t>
            </a:r>
          </a:p>
          <a:p>
            <a:pPr lvl="1"/>
            <a:r>
              <a:rPr lang="zh-CN" altLang="en-US" dirty="0" smtClean="0"/>
              <a:t>下载地址</a:t>
            </a:r>
            <a:endParaRPr lang="en-US" altLang="zh-CN" dirty="0" smtClean="0"/>
          </a:p>
          <a:p>
            <a:pPr lvl="2"/>
            <a:r>
              <a:rPr lang="en-US" altLang="zh-CN" dirty="0" smtClean="0"/>
              <a:t>https</a:t>
            </a:r>
            <a:r>
              <a:rPr lang="en-US" altLang="zh-CN" dirty="0"/>
              <a:t>://git-for-windows.github.io/</a:t>
            </a:r>
          </a:p>
          <a:p>
            <a:pPr lvl="2"/>
            <a:r>
              <a:rPr lang="en-US" altLang="zh-CN" dirty="0" smtClean="0"/>
              <a:t>https</a:t>
            </a:r>
            <a:r>
              <a:rPr lang="en-US" altLang="zh-CN" dirty="0"/>
              <a:t>://pan.baidu.com/s/1kU5OCOB?errno=0&amp;errmsg=Auth%20Login%20Sucess&amp;&amp;bduss=&amp;ssnerror=0#list/path=%2Fpub%2Fgit</a:t>
            </a:r>
          </a:p>
          <a:p>
            <a:pPr lvl="1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3914310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30"/>
          <p:cNvSpPr>
            <a:spLocks noChangeArrowheads="1"/>
          </p:cNvSpPr>
          <p:nvPr/>
        </p:nvSpPr>
        <p:spPr bwMode="auto">
          <a:xfrm>
            <a:off x="0" y="476250"/>
            <a:ext cx="9144000" cy="5962650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D8D8D8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19050">
                <a:solidFill>
                  <a:srgbClr val="2570BA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grpSp>
        <p:nvGrpSpPr>
          <p:cNvPr id="2" name="组合 72"/>
          <p:cNvGrpSpPr/>
          <p:nvPr/>
        </p:nvGrpSpPr>
        <p:grpSpPr bwMode="auto">
          <a:xfrm>
            <a:off x="6269038" y="26988"/>
            <a:ext cx="2874962" cy="449262"/>
            <a:chOff x="5537631" y="26646"/>
            <a:chExt cx="3610350" cy="616932"/>
          </a:xfrm>
        </p:grpSpPr>
        <p:pic>
          <p:nvPicPr>
            <p:cNvPr id="15367" name="图片 7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20432" t="4443" r="22231" b="32346"/>
            <a:stretch>
              <a:fillRect/>
            </a:stretch>
          </p:blipFill>
          <p:spPr bwMode="auto">
            <a:xfrm>
              <a:off x="5537631" y="26646"/>
              <a:ext cx="637497" cy="6142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368" name="图片 7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8124" t="66331" r="13905" b="15274"/>
            <a:stretch>
              <a:fillRect/>
            </a:stretch>
          </p:blipFill>
          <p:spPr bwMode="auto">
            <a:xfrm>
              <a:off x="6238241" y="43579"/>
              <a:ext cx="2909740" cy="599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5364" name="Title 17"/>
          <p:cNvSpPr>
            <a:spLocks noGrp="1" noChangeArrowheads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eaLnBrk="1" hangingPunct="1"/>
            <a:r>
              <a:rPr lang="zh-CN" altLang="en-US" dirty="0" smtClean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创建版本库</a:t>
            </a:r>
            <a:endParaRPr lang="zh-CN" altLang="en-US" sz="2000" dirty="0" smtClean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5" name="内容占位符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zh-CN" dirty="0" smtClean="0"/>
              <a:t>2. </a:t>
            </a:r>
            <a:r>
              <a:rPr lang="en-US" altLang="zh-CN" dirty="0" err="1" smtClean="0"/>
              <a:t>Git</a:t>
            </a:r>
            <a:r>
              <a:rPr lang="en-US" altLang="zh-CN" dirty="0" smtClean="0"/>
              <a:t> </a:t>
            </a:r>
            <a:r>
              <a:rPr lang="zh-CN" altLang="en-US" dirty="0" smtClean="0"/>
              <a:t>操作</a:t>
            </a:r>
            <a:endParaRPr lang="zh-CN" altLang="en-US" dirty="0"/>
          </a:p>
          <a:p>
            <a:pPr lvl="1"/>
            <a:r>
              <a:rPr lang="zh-CN" altLang="en-US" dirty="0" smtClean="0"/>
              <a:t>操作方式</a:t>
            </a:r>
            <a:endParaRPr lang="en-US" altLang="zh-CN" dirty="0"/>
          </a:p>
          <a:p>
            <a:pPr lvl="2"/>
            <a:r>
              <a:rPr lang="zh-CN" altLang="en-US" dirty="0"/>
              <a:t>小乌龟工具：</a:t>
            </a:r>
            <a:r>
              <a:rPr lang="en-US" altLang="zh-CN" dirty="0" err="1"/>
              <a:t>TortoiseGit</a:t>
            </a:r>
            <a:endParaRPr lang="en-US" altLang="zh-CN" dirty="0"/>
          </a:p>
          <a:p>
            <a:pPr marL="914400" lvl="2" indent="0">
              <a:buNone/>
            </a:pPr>
            <a:r>
              <a:rPr lang="en-US" altLang="zh-CN" dirty="0"/>
              <a:t>https://tortoisegit.org/download/</a:t>
            </a:r>
          </a:p>
          <a:p>
            <a:pPr lvl="2"/>
            <a:r>
              <a:rPr lang="zh-CN" altLang="en-US" dirty="0" smtClean="0"/>
              <a:t>命令行：</a:t>
            </a:r>
            <a:r>
              <a:rPr lang="en-US" altLang="zh-CN" dirty="0" err="1" smtClean="0"/>
              <a:t>Git</a:t>
            </a:r>
            <a:r>
              <a:rPr lang="en-US" altLang="zh-CN" dirty="0" smtClean="0"/>
              <a:t> Bash</a:t>
            </a:r>
          </a:p>
          <a:p>
            <a:pPr lvl="2"/>
            <a:r>
              <a:rPr lang="zh-CN" altLang="en-US" dirty="0" smtClean="0"/>
              <a:t>图形界面：</a:t>
            </a:r>
            <a:r>
              <a:rPr lang="en-US" altLang="zh-CN" dirty="0" err="1" smtClean="0"/>
              <a:t>Git</a:t>
            </a:r>
            <a:r>
              <a:rPr lang="en-US" altLang="zh-CN" dirty="0" smtClean="0"/>
              <a:t> GUI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9038" y="2469452"/>
            <a:ext cx="2336920" cy="3543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82679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30"/>
          <p:cNvSpPr>
            <a:spLocks noChangeArrowheads="1"/>
          </p:cNvSpPr>
          <p:nvPr/>
        </p:nvSpPr>
        <p:spPr bwMode="auto">
          <a:xfrm>
            <a:off x="0" y="476250"/>
            <a:ext cx="9144000" cy="5962650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D8D8D8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19050">
                <a:solidFill>
                  <a:srgbClr val="2570BA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grpSp>
        <p:nvGrpSpPr>
          <p:cNvPr id="2" name="组合 72"/>
          <p:cNvGrpSpPr/>
          <p:nvPr/>
        </p:nvGrpSpPr>
        <p:grpSpPr bwMode="auto">
          <a:xfrm>
            <a:off x="6269038" y="26988"/>
            <a:ext cx="2874962" cy="449262"/>
            <a:chOff x="5537631" y="26646"/>
            <a:chExt cx="3610350" cy="616932"/>
          </a:xfrm>
        </p:grpSpPr>
        <p:pic>
          <p:nvPicPr>
            <p:cNvPr id="15367" name="图片 7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20432" t="4443" r="22231" b="32346"/>
            <a:stretch>
              <a:fillRect/>
            </a:stretch>
          </p:blipFill>
          <p:spPr bwMode="auto">
            <a:xfrm>
              <a:off x="5537631" y="26646"/>
              <a:ext cx="637497" cy="6142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368" name="图片 7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8124" t="66331" r="13905" b="15274"/>
            <a:stretch>
              <a:fillRect/>
            </a:stretch>
          </p:blipFill>
          <p:spPr bwMode="auto">
            <a:xfrm>
              <a:off x="6238241" y="43579"/>
              <a:ext cx="2909740" cy="599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5364" name="Title 17"/>
          <p:cNvSpPr>
            <a:spLocks noGrp="1" noChangeArrowheads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eaLnBrk="1" hangingPunct="1"/>
            <a:r>
              <a:rPr lang="zh-CN" altLang="en-US" dirty="0" smtClean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创建版本库</a:t>
            </a:r>
            <a:endParaRPr lang="zh-CN" altLang="en-US" sz="2000" dirty="0" smtClean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5" name="内容占位符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zh-CN" altLang="en-US" dirty="0" smtClean="0"/>
              <a:t>小乌龟工具（</a:t>
            </a:r>
            <a:r>
              <a:rPr lang="en-US" altLang="zh-CN" dirty="0" err="1" smtClean="0"/>
              <a:t>TortoiseGit</a:t>
            </a:r>
            <a:r>
              <a:rPr lang="zh-CN" altLang="en-US" dirty="0" smtClean="0"/>
              <a:t>）安装关键步骤说明</a:t>
            </a:r>
            <a:endParaRPr lang="en-US" altLang="zh-CN" dirty="0" smtClean="0"/>
          </a:p>
          <a:p>
            <a:pPr lvl="1"/>
            <a:endParaRPr lang="en-US" altLang="zh-CN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8578" y="2347264"/>
            <a:ext cx="5018106" cy="4363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268795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30"/>
          <p:cNvSpPr>
            <a:spLocks noChangeArrowheads="1"/>
          </p:cNvSpPr>
          <p:nvPr/>
        </p:nvSpPr>
        <p:spPr bwMode="auto">
          <a:xfrm>
            <a:off x="0" y="476250"/>
            <a:ext cx="9144000" cy="5962650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D8D8D8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19050">
                <a:solidFill>
                  <a:srgbClr val="2570BA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grpSp>
        <p:nvGrpSpPr>
          <p:cNvPr id="2" name="组合 72"/>
          <p:cNvGrpSpPr/>
          <p:nvPr/>
        </p:nvGrpSpPr>
        <p:grpSpPr bwMode="auto">
          <a:xfrm>
            <a:off x="6269038" y="26988"/>
            <a:ext cx="2874962" cy="449262"/>
            <a:chOff x="5537631" y="26646"/>
            <a:chExt cx="3610350" cy="616932"/>
          </a:xfrm>
        </p:grpSpPr>
        <p:pic>
          <p:nvPicPr>
            <p:cNvPr id="15367" name="图片 7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20432" t="4443" r="22231" b="32346"/>
            <a:stretch>
              <a:fillRect/>
            </a:stretch>
          </p:blipFill>
          <p:spPr bwMode="auto">
            <a:xfrm>
              <a:off x="5537631" y="26646"/>
              <a:ext cx="637497" cy="6142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368" name="图片 7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8124" t="66331" r="13905" b="15274"/>
            <a:stretch>
              <a:fillRect/>
            </a:stretch>
          </p:blipFill>
          <p:spPr bwMode="auto">
            <a:xfrm>
              <a:off x="6238241" y="43579"/>
              <a:ext cx="2909740" cy="599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5364" name="Title 17"/>
          <p:cNvSpPr>
            <a:spLocks noGrp="1" noChangeArrowheads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eaLnBrk="1" hangingPunct="1"/>
            <a:r>
              <a:rPr lang="zh-CN" altLang="en-US" dirty="0" smtClean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创建版本库</a:t>
            </a:r>
            <a:endParaRPr lang="zh-CN" altLang="en-US" sz="2000" dirty="0" smtClean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5" name="内容占位符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zh-CN" altLang="en-US" dirty="0" smtClean="0"/>
              <a:t>小乌龟工具（</a:t>
            </a:r>
            <a:r>
              <a:rPr lang="en-US" altLang="zh-CN" dirty="0" err="1" smtClean="0"/>
              <a:t>TortoiseGit</a:t>
            </a:r>
            <a:r>
              <a:rPr lang="zh-CN" altLang="en-US" dirty="0" smtClean="0"/>
              <a:t>）安装</a:t>
            </a:r>
            <a:endParaRPr lang="en-US" altLang="zh-CN" dirty="0" smtClean="0"/>
          </a:p>
          <a:p>
            <a:r>
              <a:rPr lang="zh-CN" altLang="en-US" dirty="0" smtClean="0"/>
              <a:t>功能：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设置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维护项目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管理版本区别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冲突合并</a:t>
            </a:r>
            <a:endParaRPr lang="en-US" altLang="zh-CN" dirty="0" smtClean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18136" y="2390198"/>
            <a:ext cx="2655075" cy="4467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955665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30"/>
          <p:cNvSpPr>
            <a:spLocks noChangeArrowheads="1"/>
          </p:cNvSpPr>
          <p:nvPr/>
        </p:nvSpPr>
        <p:spPr bwMode="auto">
          <a:xfrm>
            <a:off x="0" y="476250"/>
            <a:ext cx="9144000" cy="5962650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D8D8D8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19050">
                <a:solidFill>
                  <a:srgbClr val="2570BA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grpSp>
        <p:nvGrpSpPr>
          <p:cNvPr id="2" name="组合 72"/>
          <p:cNvGrpSpPr/>
          <p:nvPr/>
        </p:nvGrpSpPr>
        <p:grpSpPr bwMode="auto">
          <a:xfrm>
            <a:off x="6269038" y="26988"/>
            <a:ext cx="2874962" cy="449262"/>
            <a:chOff x="5537631" y="26646"/>
            <a:chExt cx="3610350" cy="616932"/>
          </a:xfrm>
        </p:grpSpPr>
        <p:pic>
          <p:nvPicPr>
            <p:cNvPr id="15367" name="图片 7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20432" t="4443" r="22231" b="32346"/>
            <a:stretch>
              <a:fillRect/>
            </a:stretch>
          </p:blipFill>
          <p:spPr bwMode="auto">
            <a:xfrm>
              <a:off x="5537631" y="26646"/>
              <a:ext cx="637497" cy="6142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368" name="图片 7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8124" t="66331" r="13905" b="15274"/>
            <a:stretch>
              <a:fillRect/>
            </a:stretch>
          </p:blipFill>
          <p:spPr bwMode="auto">
            <a:xfrm>
              <a:off x="6238241" y="43579"/>
              <a:ext cx="2909740" cy="599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5364" name="Title 17"/>
          <p:cNvSpPr>
            <a:spLocks noGrp="1" noChangeArrowheads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eaLnBrk="1" hangingPunct="1"/>
            <a:r>
              <a:rPr lang="zh-CN" altLang="en-US" dirty="0" smtClean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创建版本库</a:t>
            </a:r>
            <a:endParaRPr lang="zh-CN" altLang="en-US" sz="2000" dirty="0" smtClean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5" name="内容占位符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zh-CN" altLang="en-US" dirty="0" smtClean="0"/>
              <a:t>小乌龟工具（</a:t>
            </a:r>
            <a:r>
              <a:rPr lang="en-US" altLang="zh-CN" dirty="0" err="1" smtClean="0"/>
              <a:t>TortoiseGit</a:t>
            </a:r>
            <a:r>
              <a:rPr lang="zh-CN" altLang="en-US" dirty="0" smtClean="0"/>
              <a:t>）使用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新建</a:t>
            </a:r>
            <a:endParaRPr lang="en-US" altLang="zh-CN" dirty="0" smtClean="0"/>
          </a:p>
          <a:p>
            <a:pPr lvl="1"/>
            <a:r>
              <a:rPr lang="zh-CN" altLang="en-US" dirty="0"/>
              <a:t>克隆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xmlns="" val="308821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30"/>
          <p:cNvSpPr>
            <a:spLocks noChangeArrowheads="1"/>
          </p:cNvSpPr>
          <p:nvPr/>
        </p:nvSpPr>
        <p:spPr bwMode="auto">
          <a:xfrm>
            <a:off x="0" y="476250"/>
            <a:ext cx="9144000" cy="5962650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D8D8D8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19050">
                <a:solidFill>
                  <a:srgbClr val="2570BA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grpSp>
        <p:nvGrpSpPr>
          <p:cNvPr id="2" name="组合 72"/>
          <p:cNvGrpSpPr/>
          <p:nvPr/>
        </p:nvGrpSpPr>
        <p:grpSpPr bwMode="auto">
          <a:xfrm>
            <a:off x="6269038" y="26988"/>
            <a:ext cx="2874962" cy="449262"/>
            <a:chOff x="5537631" y="26646"/>
            <a:chExt cx="3610350" cy="616932"/>
          </a:xfrm>
        </p:grpSpPr>
        <p:pic>
          <p:nvPicPr>
            <p:cNvPr id="15367" name="图片 7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20432" t="4443" r="22231" b="32346"/>
            <a:stretch>
              <a:fillRect/>
            </a:stretch>
          </p:blipFill>
          <p:spPr bwMode="auto">
            <a:xfrm>
              <a:off x="5537631" y="26646"/>
              <a:ext cx="637497" cy="6142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368" name="图片 7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8124" t="66331" r="13905" b="15274"/>
            <a:stretch>
              <a:fillRect/>
            </a:stretch>
          </p:blipFill>
          <p:spPr bwMode="auto">
            <a:xfrm>
              <a:off x="6238241" y="43579"/>
              <a:ext cx="2909740" cy="599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5364" name="Title 17"/>
          <p:cNvSpPr>
            <a:spLocks noGrp="1" noChangeArrowheads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eaLnBrk="1" hangingPunct="1"/>
            <a:r>
              <a:rPr lang="zh-CN" altLang="en-US" dirty="0" smtClean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创建版本库</a:t>
            </a:r>
            <a:endParaRPr lang="zh-CN" altLang="en-US" sz="2000" dirty="0" smtClean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5" name="内容占位符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zh-CN" altLang="en-US" dirty="0" smtClean="0"/>
              <a:t>小乌龟工具（</a:t>
            </a:r>
            <a:r>
              <a:rPr lang="en-US" altLang="zh-CN" dirty="0" err="1" smtClean="0"/>
              <a:t>TortoiseGit</a:t>
            </a:r>
            <a:r>
              <a:rPr lang="zh-CN" altLang="en-US" dirty="0" smtClean="0"/>
              <a:t>）使用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新建</a:t>
            </a:r>
            <a:endParaRPr lang="en-US" altLang="zh-CN" dirty="0" smtClean="0"/>
          </a:p>
          <a:p>
            <a:pPr lvl="2"/>
            <a:r>
              <a:rPr lang="en-US" altLang="zh-CN" dirty="0" smtClean="0"/>
              <a:t>1</a:t>
            </a:r>
            <a:r>
              <a:rPr lang="zh-CN" altLang="en-US" dirty="0" smtClean="0"/>
              <a:t>）新建本地仓库</a:t>
            </a:r>
            <a:endParaRPr lang="en-US" altLang="zh-CN" dirty="0" smtClean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1874" y="2944619"/>
            <a:ext cx="2533780" cy="3765744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91682" y="3434575"/>
            <a:ext cx="800219" cy="83099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zh-CN" altLang="en-US" sz="2400" dirty="0" smtClean="0">
                <a:solidFill>
                  <a:srgbClr val="FF0000"/>
                </a:solidFill>
              </a:rPr>
              <a:t>鼠标</a:t>
            </a:r>
            <a:endParaRPr lang="en-US" altLang="zh-CN" sz="2400" dirty="0" smtClean="0">
              <a:solidFill>
                <a:srgbClr val="FF0000"/>
              </a:solidFill>
            </a:endParaRPr>
          </a:p>
          <a:p>
            <a:pPr algn="ctr"/>
            <a:r>
              <a:rPr lang="zh-CN" altLang="en-US" sz="2400" dirty="0" smtClean="0">
                <a:solidFill>
                  <a:srgbClr val="FF0000"/>
                </a:solidFill>
              </a:rPr>
              <a:t>右键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cxnSp>
        <p:nvCxnSpPr>
          <p:cNvPr id="11" name="直接箭头连接符 10"/>
          <p:cNvCxnSpPr/>
          <p:nvPr/>
        </p:nvCxnSpPr>
        <p:spPr bwMode="auto">
          <a:xfrm>
            <a:off x="881993" y="5881651"/>
            <a:ext cx="668148" cy="0"/>
          </a:xfrm>
          <a:prstGeom prst="straightConnector1">
            <a:avLst/>
          </a:prstGeom>
          <a:ln w="25400"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 bwMode="auto">
          <a:xfrm>
            <a:off x="881993" y="4265572"/>
            <a:ext cx="0" cy="1628779"/>
          </a:xfrm>
          <a:prstGeom prst="line">
            <a:avLst/>
          </a:prstGeom>
          <a:ln w="25400">
            <a:headEnd type="none" w="med" len="med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80350" y="3850074"/>
            <a:ext cx="3714941" cy="1295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094384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版本控制系统介绍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zh-CN" altLang="en-US" dirty="0" smtClean="0"/>
              <a:t>为什么要使用版本控制系统？</a:t>
            </a:r>
            <a:endParaRPr lang="en-US" altLang="zh-CN" dirty="0" smtClean="0"/>
          </a:p>
          <a:p>
            <a:r>
              <a:rPr lang="zh-CN" altLang="en-US" dirty="0" smtClean="0"/>
              <a:t>场景：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当某程序员修改</a:t>
            </a:r>
            <a:r>
              <a:rPr lang="zh-CN" altLang="en-US" dirty="0"/>
              <a:t>了关于</a:t>
            </a:r>
            <a:r>
              <a:rPr lang="en-US" altLang="zh-CN" dirty="0"/>
              <a:t>A</a:t>
            </a:r>
            <a:r>
              <a:rPr lang="zh-CN" altLang="en-US" dirty="0"/>
              <a:t>功能的若干处代码，这时候</a:t>
            </a:r>
            <a:r>
              <a:rPr lang="zh-CN" altLang="en-US" dirty="0" smtClean="0"/>
              <a:t>，他发现</a:t>
            </a:r>
            <a:r>
              <a:rPr lang="en-US" altLang="zh-CN" dirty="0"/>
              <a:t>B</a:t>
            </a:r>
            <a:r>
              <a:rPr lang="zh-CN" altLang="en-US" dirty="0"/>
              <a:t>功能无法正常运作</a:t>
            </a:r>
            <a:r>
              <a:rPr lang="zh-CN" altLang="en-US" dirty="0" smtClean="0"/>
              <a:t>了。。。</a:t>
            </a:r>
            <a:endParaRPr lang="en-US" altLang="zh-CN" dirty="0" smtClean="0"/>
          </a:p>
          <a:p>
            <a:r>
              <a:rPr lang="zh-CN" altLang="en-US" dirty="0" smtClean="0"/>
              <a:t>解决策略：</a:t>
            </a:r>
            <a:endParaRPr lang="en-US" altLang="zh-CN" dirty="0" smtClean="0"/>
          </a:p>
          <a:p>
            <a:pPr lvl="1"/>
            <a:r>
              <a:rPr lang="zh-CN" altLang="en-US" dirty="0"/>
              <a:t>必须精确找出来刚改的这若干处代码</a:t>
            </a:r>
            <a:r>
              <a:rPr lang="zh-CN" altLang="en-US" dirty="0" smtClean="0"/>
              <a:t>，需要</a:t>
            </a:r>
            <a:r>
              <a:rPr lang="zh-CN" altLang="en-US" dirty="0"/>
              <a:t>将代码与上一次还能正常运行时候的代码进行</a:t>
            </a:r>
            <a:r>
              <a:rPr lang="zh-CN" altLang="en-US" dirty="0" smtClean="0"/>
              <a:t>比较</a:t>
            </a:r>
            <a:endParaRPr lang="zh-CN" altLang="en-US" dirty="0"/>
          </a:p>
        </p:txBody>
      </p:sp>
      <p:sp>
        <p:nvSpPr>
          <p:cNvPr id="4" name="爆炸形 1 3"/>
          <p:cNvSpPr/>
          <p:nvPr/>
        </p:nvSpPr>
        <p:spPr bwMode="auto">
          <a:xfrm>
            <a:off x="6421820" y="5002924"/>
            <a:ext cx="2264979" cy="1855076"/>
          </a:xfrm>
          <a:prstGeom prst="irregularSeal1">
            <a:avLst/>
          </a:prstGeom>
          <a:solidFill>
            <a:srgbClr val="E67016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zh-CN" altLang="en-US" sz="2800" b="1" i="0" u="none" strike="noStrike" cap="none" normalizeH="0" baseline="0" dirty="0" smtClean="0">
                <a:ln>
                  <a:noFill/>
                </a:ln>
                <a:effectLst/>
                <a:latin typeface="Arial" pitchFamily="34" charset="0"/>
                <a:ea typeface="宋体" pitchFamily="2" charset="-122"/>
              </a:rPr>
              <a:t>版本</a:t>
            </a:r>
            <a:endParaRPr kumimoji="0" lang="en-US" altLang="zh-CN" sz="2800" b="1" i="0" u="none" strike="noStrike" cap="none" normalizeH="0" baseline="0" dirty="0" smtClean="0">
              <a:ln>
                <a:noFill/>
              </a:ln>
              <a:effectLst/>
              <a:latin typeface="Arial" pitchFamily="34" charset="0"/>
              <a:ea typeface="宋体" pitchFamily="2" charset="-122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zh-CN" altLang="en-US" sz="2800" b="1" i="0" u="none" strike="noStrike" cap="none" normalizeH="0" baseline="0" dirty="0" smtClean="0">
                <a:ln>
                  <a:noFill/>
                </a:ln>
                <a:effectLst/>
                <a:latin typeface="Arial" pitchFamily="34" charset="0"/>
                <a:ea typeface="宋体" pitchFamily="2" charset="-122"/>
              </a:rPr>
              <a:t>控制</a:t>
            </a:r>
          </a:p>
        </p:txBody>
      </p:sp>
    </p:spTree>
    <p:extLst>
      <p:ext uri="{BB962C8B-B14F-4D97-AF65-F5344CB8AC3E}">
        <p14:creationId xmlns:p14="http://schemas.microsoft.com/office/powerpoint/2010/main" xmlns="" val="1413569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30"/>
          <p:cNvSpPr>
            <a:spLocks noChangeArrowheads="1"/>
          </p:cNvSpPr>
          <p:nvPr/>
        </p:nvSpPr>
        <p:spPr bwMode="auto">
          <a:xfrm>
            <a:off x="0" y="476250"/>
            <a:ext cx="9144000" cy="5962650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D8D8D8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19050">
                <a:solidFill>
                  <a:srgbClr val="2570BA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grpSp>
        <p:nvGrpSpPr>
          <p:cNvPr id="2" name="组合 72"/>
          <p:cNvGrpSpPr/>
          <p:nvPr/>
        </p:nvGrpSpPr>
        <p:grpSpPr bwMode="auto">
          <a:xfrm>
            <a:off x="6269038" y="26988"/>
            <a:ext cx="2874962" cy="449262"/>
            <a:chOff x="5537631" y="26646"/>
            <a:chExt cx="3610350" cy="616932"/>
          </a:xfrm>
        </p:grpSpPr>
        <p:pic>
          <p:nvPicPr>
            <p:cNvPr id="15367" name="图片 7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20432" t="4443" r="22231" b="32346"/>
            <a:stretch>
              <a:fillRect/>
            </a:stretch>
          </p:blipFill>
          <p:spPr bwMode="auto">
            <a:xfrm>
              <a:off x="5537631" y="26646"/>
              <a:ext cx="637497" cy="6142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368" name="图片 7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8124" t="66331" r="13905" b="15274"/>
            <a:stretch>
              <a:fillRect/>
            </a:stretch>
          </p:blipFill>
          <p:spPr bwMode="auto">
            <a:xfrm>
              <a:off x="6238241" y="43579"/>
              <a:ext cx="2909740" cy="599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5364" name="Title 17"/>
          <p:cNvSpPr>
            <a:spLocks noGrp="1" noChangeArrowheads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eaLnBrk="1" hangingPunct="1"/>
            <a:r>
              <a:rPr lang="zh-CN" altLang="en-US" dirty="0" smtClean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创建版本库</a:t>
            </a:r>
            <a:endParaRPr lang="zh-CN" altLang="en-US" sz="2000" dirty="0" smtClean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5" name="内容占位符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zh-CN" altLang="en-US" dirty="0" smtClean="0"/>
              <a:t>小乌龟工具（</a:t>
            </a:r>
            <a:r>
              <a:rPr lang="en-US" altLang="zh-CN" dirty="0" err="1" smtClean="0"/>
              <a:t>TortoiseGit</a:t>
            </a:r>
            <a:r>
              <a:rPr lang="zh-CN" altLang="en-US" dirty="0" smtClean="0"/>
              <a:t>）使用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新建</a:t>
            </a:r>
            <a:endParaRPr lang="en-US" altLang="zh-CN" dirty="0" smtClean="0"/>
          </a:p>
          <a:p>
            <a:pPr lvl="2"/>
            <a:r>
              <a:rPr lang="en-US" altLang="zh-CN" dirty="0" smtClean="0"/>
              <a:t>2</a:t>
            </a:r>
            <a:r>
              <a:rPr lang="zh-CN" altLang="en-US" dirty="0" smtClean="0"/>
              <a:t>） 在</a:t>
            </a:r>
            <a:r>
              <a:rPr lang="en-US" altLang="zh-CN" dirty="0" smtClean="0"/>
              <a:t>GitHub</a:t>
            </a:r>
            <a:r>
              <a:rPr lang="zh-CN" altLang="en-US" dirty="0" smtClean="0"/>
              <a:t>上创建仓库</a:t>
            </a:r>
            <a:endParaRPr lang="en-US" altLang="zh-CN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290" y="3393439"/>
            <a:ext cx="8893420" cy="2619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873340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30"/>
          <p:cNvSpPr>
            <a:spLocks noChangeArrowheads="1"/>
          </p:cNvSpPr>
          <p:nvPr/>
        </p:nvSpPr>
        <p:spPr bwMode="auto">
          <a:xfrm>
            <a:off x="0" y="476250"/>
            <a:ext cx="9144000" cy="5962650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D8D8D8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19050">
                <a:solidFill>
                  <a:srgbClr val="2570BA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grpSp>
        <p:nvGrpSpPr>
          <p:cNvPr id="2" name="组合 72"/>
          <p:cNvGrpSpPr/>
          <p:nvPr/>
        </p:nvGrpSpPr>
        <p:grpSpPr bwMode="auto">
          <a:xfrm>
            <a:off x="6269038" y="26988"/>
            <a:ext cx="2874962" cy="449262"/>
            <a:chOff x="5537631" y="26646"/>
            <a:chExt cx="3610350" cy="616932"/>
          </a:xfrm>
        </p:grpSpPr>
        <p:pic>
          <p:nvPicPr>
            <p:cNvPr id="15367" name="图片 7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20432" t="4443" r="22231" b="32346"/>
            <a:stretch>
              <a:fillRect/>
            </a:stretch>
          </p:blipFill>
          <p:spPr bwMode="auto">
            <a:xfrm>
              <a:off x="5537631" y="26646"/>
              <a:ext cx="637497" cy="6142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368" name="图片 7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8124" t="66331" r="13905" b="15274"/>
            <a:stretch>
              <a:fillRect/>
            </a:stretch>
          </p:blipFill>
          <p:spPr bwMode="auto">
            <a:xfrm>
              <a:off x="6238241" y="43579"/>
              <a:ext cx="2909740" cy="599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5364" name="Title 17"/>
          <p:cNvSpPr>
            <a:spLocks noGrp="1" noChangeArrowheads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eaLnBrk="1" hangingPunct="1"/>
            <a:r>
              <a:rPr lang="zh-CN" altLang="en-US" dirty="0" smtClean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创建版本库</a:t>
            </a:r>
            <a:endParaRPr lang="zh-CN" altLang="en-US" sz="2000" dirty="0" smtClean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5" name="内容占位符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altLang="zh-CN" dirty="0" smtClean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5671" y="1485645"/>
            <a:ext cx="6972658" cy="4953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599763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30"/>
          <p:cNvSpPr>
            <a:spLocks noChangeArrowheads="1"/>
          </p:cNvSpPr>
          <p:nvPr/>
        </p:nvSpPr>
        <p:spPr bwMode="auto">
          <a:xfrm>
            <a:off x="0" y="476250"/>
            <a:ext cx="9144000" cy="5962650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D8D8D8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19050">
                <a:solidFill>
                  <a:srgbClr val="2570BA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grpSp>
        <p:nvGrpSpPr>
          <p:cNvPr id="2" name="组合 72"/>
          <p:cNvGrpSpPr/>
          <p:nvPr/>
        </p:nvGrpSpPr>
        <p:grpSpPr bwMode="auto">
          <a:xfrm>
            <a:off x="6269038" y="26988"/>
            <a:ext cx="2874962" cy="449262"/>
            <a:chOff x="5537631" y="26646"/>
            <a:chExt cx="3610350" cy="616932"/>
          </a:xfrm>
        </p:grpSpPr>
        <p:pic>
          <p:nvPicPr>
            <p:cNvPr id="15367" name="图片 7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20432" t="4443" r="22231" b="32346"/>
            <a:stretch>
              <a:fillRect/>
            </a:stretch>
          </p:blipFill>
          <p:spPr bwMode="auto">
            <a:xfrm>
              <a:off x="5537631" y="26646"/>
              <a:ext cx="637497" cy="6142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368" name="图片 7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8124" t="66331" r="13905" b="15274"/>
            <a:stretch>
              <a:fillRect/>
            </a:stretch>
          </p:blipFill>
          <p:spPr bwMode="auto">
            <a:xfrm>
              <a:off x="6238241" y="43579"/>
              <a:ext cx="2909740" cy="599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5364" name="Title 17"/>
          <p:cNvSpPr>
            <a:spLocks noGrp="1" noChangeArrowheads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eaLnBrk="1" hangingPunct="1"/>
            <a:r>
              <a:rPr lang="zh-CN" altLang="en-US" dirty="0" smtClean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创建版本库</a:t>
            </a:r>
            <a:endParaRPr lang="zh-CN" altLang="en-US" sz="2000" dirty="0" smtClean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5" name="内容占位符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zh-CN" altLang="en-US" dirty="0" smtClean="0"/>
              <a:t>小乌龟工具（</a:t>
            </a:r>
            <a:r>
              <a:rPr lang="en-US" altLang="zh-CN" dirty="0" err="1" smtClean="0"/>
              <a:t>TortoiseGit</a:t>
            </a:r>
            <a:r>
              <a:rPr lang="zh-CN" altLang="en-US" dirty="0" smtClean="0"/>
              <a:t>）使用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新建</a:t>
            </a:r>
            <a:endParaRPr lang="en-US" altLang="zh-CN" dirty="0" smtClean="0"/>
          </a:p>
          <a:p>
            <a:pPr lvl="2"/>
            <a:r>
              <a:rPr lang="en-US" altLang="zh-CN" dirty="0" smtClean="0"/>
              <a:t>3</a:t>
            </a:r>
            <a:r>
              <a:rPr lang="zh-CN" altLang="en-US" dirty="0" smtClean="0"/>
              <a:t>） 复制仓库地址</a:t>
            </a:r>
            <a:endParaRPr lang="en-US" altLang="zh-CN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257" y="2855553"/>
            <a:ext cx="8903485" cy="3375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977018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30"/>
          <p:cNvSpPr>
            <a:spLocks noChangeArrowheads="1"/>
          </p:cNvSpPr>
          <p:nvPr/>
        </p:nvSpPr>
        <p:spPr bwMode="auto">
          <a:xfrm>
            <a:off x="0" y="476250"/>
            <a:ext cx="9144000" cy="5962650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D8D8D8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19050">
                <a:solidFill>
                  <a:srgbClr val="2570BA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grpSp>
        <p:nvGrpSpPr>
          <p:cNvPr id="2" name="组合 72"/>
          <p:cNvGrpSpPr/>
          <p:nvPr/>
        </p:nvGrpSpPr>
        <p:grpSpPr bwMode="auto">
          <a:xfrm>
            <a:off x="6269038" y="26988"/>
            <a:ext cx="2874962" cy="449262"/>
            <a:chOff x="5537631" y="26646"/>
            <a:chExt cx="3610350" cy="616932"/>
          </a:xfrm>
        </p:grpSpPr>
        <p:pic>
          <p:nvPicPr>
            <p:cNvPr id="15367" name="图片 7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20432" t="4443" r="22231" b="32346"/>
            <a:stretch>
              <a:fillRect/>
            </a:stretch>
          </p:blipFill>
          <p:spPr bwMode="auto">
            <a:xfrm>
              <a:off x="5537631" y="26646"/>
              <a:ext cx="637497" cy="6142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368" name="图片 7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8124" t="66331" r="13905" b="15274"/>
            <a:stretch>
              <a:fillRect/>
            </a:stretch>
          </p:blipFill>
          <p:spPr bwMode="auto">
            <a:xfrm>
              <a:off x="6238241" y="43579"/>
              <a:ext cx="2909740" cy="599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5364" name="Title 17"/>
          <p:cNvSpPr>
            <a:spLocks noGrp="1" noChangeArrowheads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eaLnBrk="1" hangingPunct="1"/>
            <a:r>
              <a:rPr lang="zh-CN" altLang="en-US" dirty="0" smtClean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创建版本库</a:t>
            </a:r>
            <a:endParaRPr lang="zh-CN" altLang="en-US" sz="2000" dirty="0" smtClean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5" name="内容占位符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zh-CN" altLang="en-US" dirty="0" smtClean="0"/>
              <a:t>小乌龟工具（</a:t>
            </a:r>
            <a:r>
              <a:rPr lang="en-US" altLang="zh-CN" dirty="0" err="1" smtClean="0"/>
              <a:t>TortoiseGit</a:t>
            </a:r>
            <a:r>
              <a:rPr lang="zh-CN" altLang="en-US" dirty="0" smtClean="0"/>
              <a:t>）使用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新建</a:t>
            </a:r>
            <a:endParaRPr lang="en-US" altLang="zh-CN" dirty="0" smtClean="0"/>
          </a:p>
          <a:p>
            <a:pPr lvl="2"/>
            <a:r>
              <a:rPr lang="en-US" altLang="zh-CN" dirty="0" smtClean="0"/>
              <a:t>4</a:t>
            </a:r>
            <a:r>
              <a:rPr lang="zh-CN" altLang="en-US" dirty="0" smtClean="0"/>
              <a:t>） 从本地拉取远程仓库（与远程仓库关联）</a:t>
            </a:r>
            <a:endParaRPr lang="en-US" altLang="zh-CN" dirty="0" smtClean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79794" y="582658"/>
            <a:ext cx="4826248" cy="6293173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821335" y="3185001"/>
            <a:ext cx="800219" cy="83099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zh-CN" altLang="en-US" sz="2400" dirty="0" smtClean="0">
                <a:solidFill>
                  <a:srgbClr val="FF0000"/>
                </a:solidFill>
              </a:rPr>
              <a:t>鼠标</a:t>
            </a:r>
            <a:endParaRPr lang="en-US" altLang="zh-CN" sz="2400" dirty="0" smtClean="0">
              <a:solidFill>
                <a:srgbClr val="FF0000"/>
              </a:solidFill>
            </a:endParaRPr>
          </a:p>
          <a:p>
            <a:pPr algn="ctr"/>
            <a:r>
              <a:rPr lang="zh-CN" altLang="en-US" sz="2400" dirty="0" smtClean="0">
                <a:solidFill>
                  <a:srgbClr val="FF0000"/>
                </a:solidFill>
              </a:rPr>
              <a:t>右键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cxnSp>
        <p:nvCxnSpPr>
          <p:cNvPr id="14" name="直接箭头连接符 13"/>
          <p:cNvCxnSpPr/>
          <p:nvPr/>
        </p:nvCxnSpPr>
        <p:spPr bwMode="auto">
          <a:xfrm>
            <a:off x="1211646" y="5632077"/>
            <a:ext cx="668148" cy="0"/>
          </a:xfrm>
          <a:prstGeom prst="straightConnector1">
            <a:avLst/>
          </a:prstGeom>
          <a:ln w="25400"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 bwMode="auto">
          <a:xfrm>
            <a:off x="1211646" y="4015998"/>
            <a:ext cx="0" cy="1628779"/>
          </a:xfrm>
          <a:prstGeom prst="line">
            <a:avLst/>
          </a:prstGeom>
          <a:ln w="25400">
            <a:headEnd type="none" w="med" len="med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1193075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30"/>
          <p:cNvSpPr>
            <a:spLocks noChangeArrowheads="1"/>
          </p:cNvSpPr>
          <p:nvPr/>
        </p:nvSpPr>
        <p:spPr bwMode="auto">
          <a:xfrm>
            <a:off x="0" y="476250"/>
            <a:ext cx="9144000" cy="5962650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D8D8D8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19050">
                <a:solidFill>
                  <a:srgbClr val="2570BA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grpSp>
        <p:nvGrpSpPr>
          <p:cNvPr id="2" name="组合 72"/>
          <p:cNvGrpSpPr/>
          <p:nvPr/>
        </p:nvGrpSpPr>
        <p:grpSpPr bwMode="auto">
          <a:xfrm>
            <a:off x="6269038" y="26988"/>
            <a:ext cx="2874962" cy="449262"/>
            <a:chOff x="5537631" y="26646"/>
            <a:chExt cx="3610350" cy="616932"/>
          </a:xfrm>
        </p:grpSpPr>
        <p:pic>
          <p:nvPicPr>
            <p:cNvPr id="15367" name="图片 7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20432" t="4443" r="22231" b="32346"/>
            <a:stretch>
              <a:fillRect/>
            </a:stretch>
          </p:blipFill>
          <p:spPr bwMode="auto">
            <a:xfrm>
              <a:off x="5537631" y="26646"/>
              <a:ext cx="637497" cy="6142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368" name="图片 7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8124" t="66331" r="13905" b="15274"/>
            <a:stretch>
              <a:fillRect/>
            </a:stretch>
          </p:blipFill>
          <p:spPr bwMode="auto">
            <a:xfrm>
              <a:off x="6238241" y="43579"/>
              <a:ext cx="2909740" cy="599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5364" name="Title 17"/>
          <p:cNvSpPr>
            <a:spLocks noGrp="1" noChangeArrowheads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eaLnBrk="1" hangingPunct="1"/>
            <a:r>
              <a:rPr lang="zh-CN" altLang="en-US" dirty="0" smtClean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创建版本库</a:t>
            </a:r>
            <a:endParaRPr lang="zh-CN" altLang="en-US" sz="2000" dirty="0" smtClean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5" name="内容占位符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zh-CN" altLang="en-US" dirty="0" smtClean="0"/>
              <a:t>小乌龟工具（</a:t>
            </a:r>
            <a:r>
              <a:rPr lang="en-US" altLang="zh-CN" dirty="0" err="1" smtClean="0"/>
              <a:t>TortoiseGit</a:t>
            </a:r>
            <a:r>
              <a:rPr lang="zh-CN" altLang="en-US" dirty="0" smtClean="0"/>
              <a:t>）使用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新建</a:t>
            </a:r>
            <a:endParaRPr lang="en-US" altLang="zh-CN" dirty="0" smtClean="0"/>
          </a:p>
          <a:p>
            <a:pPr lvl="2"/>
            <a:r>
              <a:rPr lang="en-US" altLang="zh-CN" dirty="0" smtClean="0"/>
              <a:t>4</a:t>
            </a:r>
            <a:r>
              <a:rPr lang="zh-CN" altLang="en-US" dirty="0" smtClean="0"/>
              <a:t>） 从本地拉取远程仓库（与远程仓库关联）</a:t>
            </a:r>
            <a:endParaRPr lang="en-US" altLang="zh-CN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417" y="2898072"/>
            <a:ext cx="4686541" cy="365778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4030" y="288763"/>
            <a:ext cx="7575939" cy="6280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856774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30"/>
          <p:cNvSpPr>
            <a:spLocks noChangeArrowheads="1"/>
          </p:cNvSpPr>
          <p:nvPr/>
        </p:nvSpPr>
        <p:spPr bwMode="auto">
          <a:xfrm>
            <a:off x="0" y="476250"/>
            <a:ext cx="9144000" cy="5962650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D8D8D8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19050">
                <a:solidFill>
                  <a:srgbClr val="2570BA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grpSp>
        <p:nvGrpSpPr>
          <p:cNvPr id="2" name="组合 72"/>
          <p:cNvGrpSpPr/>
          <p:nvPr/>
        </p:nvGrpSpPr>
        <p:grpSpPr bwMode="auto">
          <a:xfrm>
            <a:off x="6269038" y="26988"/>
            <a:ext cx="2874962" cy="449262"/>
            <a:chOff x="5537631" y="26646"/>
            <a:chExt cx="3610350" cy="616932"/>
          </a:xfrm>
        </p:grpSpPr>
        <p:pic>
          <p:nvPicPr>
            <p:cNvPr id="15367" name="图片 7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20432" t="4443" r="22231" b="32346"/>
            <a:stretch>
              <a:fillRect/>
            </a:stretch>
          </p:blipFill>
          <p:spPr bwMode="auto">
            <a:xfrm>
              <a:off x="5537631" y="26646"/>
              <a:ext cx="637497" cy="6142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368" name="图片 7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8124" t="66331" r="13905" b="15274"/>
            <a:stretch>
              <a:fillRect/>
            </a:stretch>
          </p:blipFill>
          <p:spPr bwMode="auto">
            <a:xfrm>
              <a:off x="6238241" y="43579"/>
              <a:ext cx="2909740" cy="599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5364" name="Title 17"/>
          <p:cNvSpPr>
            <a:spLocks noGrp="1" noChangeArrowheads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eaLnBrk="1" hangingPunct="1"/>
            <a:r>
              <a:rPr lang="zh-CN" altLang="en-US" dirty="0" smtClean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创建版本库</a:t>
            </a:r>
            <a:endParaRPr lang="zh-CN" altLang="en-US" sz="2000" dirty="0" smtClean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5" name="内容占位符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zh-CN" altLang="en-US" dirty="0" smtClean="0"/>
              <a:t>小乌龟工具（</a:t>
            </a:r>
            <a:r>
              <a:rPr lang="en-US" altLang="zh-CN" dirty="0" err="1" smtClean="0"/>
              <a:t>TortoiseGit</a:t>
            </a:r>
            <a:r>
              <a:rPr lang="zh-CN" altLang="en-US" dirty="0" smtClean="0"/>
              <a:t>）使用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新建</a:t>
            </a:r>
            <a:endParaRPr lang="en-US" altLang="zh-CN" dirty="0" smtClean="0"/>
          </a:p>
          <a:p>
            <a:pPr lvl="2"/>
            <a:r>
              <a:rPr lang="en-US" altLang="zh-CN" dirty="0" smtClean="0"/>
              <a:t>4</a:t>
            </a:r>
            <a:r>
              <a:rPr lang="zh-CN" altLang="en-US" dirty="0" smtClean="0"/>
              <a:t>） 从本地拉取远程仓库（与远程仓库关联）</a:t>
            </a:r>
            <a:endParaRPr lang="en-US" altLang="zh-CN" dirty="0" smtClean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4008" y="1784349"/>
            <a:ext cx="5911392" cy="4900559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600" y="1321678"/>
            <a:ext cx="3949903" cy="2006703"/>
          </a:xfrm>
          <a:prstGeom prst="rect">
            <a:avLst/>
          </a:prstGeom>
        </p:spPr>
      </p:pic>
      <p:cxnSp>
        <p:nvCxnSpPr>
          <p:cNvPr id="8" name="直接箭头连接符 7"/>
          <p:cNvCxnSpPr>
            <a:stCxn id="3" idx="3"/>
          </p:cNvCxnSpPr>
          <p:nvPr/>
        </p:nvCxnSpPr>
        <p:spPr bwMode="auto">
          <a:xfrm>
            <a:off x="4178503" y="2325030"/>
            <a:ext cx="2199995" cy="507380"/>
          </a:xfrm>
          <a:prstGeom prst="straightConnector1">
            <a:avLst/>
          </a:prstGeom>
          <a:solidFill>
            <a:schemeClr val="accent1"/>
          </a:solidFill>
          <a:ln w="698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xmlns="" val="743112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30"/>
          <p:cNvSpPr>
            <a:spLocks noChangeArrowheads="1"/>
          </p:cNvSpPr>
          <p:nvPr/>
        </p:nvSpPr>
        <p:spPr bwMode="auto">
          <a:xfrm>
            <a:off x="0" y="476250"/>
            <a:ext cx="9144000" cy="5962650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D8D8D8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19050">
                <a:solidFill>
                  <a:srgbClr val="2570BA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grpSp>
        <p:nvGrpSpPr>
          <p:cNvPr id="2" name="组合 72"/>
          <p:cNvGrpSpPr/>
          <p:nvPr/>
        </p:nvGrpSpPr>
        <p:grpSpPr bwMode="auto">
          <a:xfrm>
            <a:off x="6269038" y="26988"/>
            <a:ext cx="2874962" cy="449262"/>
            <a:chOff x="5537631" y="26646"/>
            <a:chExt cx="3610350" cy="616932"/>
          </a:xfrm>
        </p:grpSpPr>
        <p:pic>
          <p:nvPicPr>
            <p:cNvPr id="15367" name="图片 7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20432" t="4443" r="22231" b="32346"/>
            <a:stretch>
              <a:fillRect/>
            </a:stretch>
          </p:blipFill>
          <p:spPr bwMode="auto">
            <a:xfrm>
              <a:off x="5537631" y="26646"/>
              <a:ext cx="637497" cy="6142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368" name="图片 7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8124" t="66331" r="13905" b="15274"/>
            <a:stretch>
              <a:fillRect/>
            </a:stretch>
          </p:blipFill>
          <p:spPr bwMode="auto">
            <a:xfrm>
              <a:off x="6238241" y="43579"/>
              <a:ext cx="2909740" cy="599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5364" name="Title 17"/>
          <p:cNvSpPr>
            <a:spLocks noGrp="1" noChangeArrowheads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eaLnBrk="1" hangingPunct="1"/>
            <a:r>
              <a:rPr lang="zh-CN" altLang="en-US" dirty="0" smtClean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创建版本库</a:t>
            </a:r>
            <a:endParaRPr lang="zh-CN" altLang="en-US" sz="2000" dirty="0" smtClean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5" name="内容占位符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zh-CN" altLang="en-US" dirty="0" smtClean="0"/>
              <a:t>小乌龟工具（</a:t>
            </a:r>
            <a:r>
              <a:rPr lang="en-US" altLang="zh-CN" dirty="0" err="1" smtClean="0"/>
              <a:t>TortoiseGit</a:t>
            </a:r>
            <a:r>
              <a:rPr lang="zh-CN" altLang="en-US" dirty="0" smtClean="0"/>
              <a:t>）使用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新建</a:t>
            </a:r>
            <a:endParaRPr lang="en-US" altLang="zh-CN" dirty="0" smtClean="0"/>
          </a:p>
          <a:p>
            <a:pPr lvl="2"/>
            <a:r>
              <a:rPr lang="en-US" altLang="zh-CN" dirty="0" smtClean="0"/>
              <a:t>4</a:t>
            </a:r>
            <a:r>
              <a:rPr lang="zh-CN" altLang="en-US" dirty="0" smtClean="0"/>
              <a:t>） 从本地拉取远程仓库（与远程仓库关联）</a:t>
            </a:r>
            <a:endParaRPr lang="en-US" altLang="zh-CN" dirty="0" smtClean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241423"/>
            <a:ext cx="3852965" cy="300719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71506" y="3295488"/>
            <a:ext cx="4743694" cy="3143412"/>
          </a:xfrm>
          <a:prstGeom prst="rect">
            <a:avLst/>
          </a:prstGeom>
        </p:spPr>
      </p:pic>
      <p:cxnSp>
        <p:nvCxnSpPr>
          <p:cNvPr id="13" name="直接箭头连接符 12"/>
          <p:cNvCxnSpPr/>
          <p:nvPr/>
        </p:nvCxnSpPr>
        <p:spPr bwMode="auto">
          <a:xfrm>
            <a:off x="576659" y="4365575"/>
            <a:ext cx="1898912" cy="998162"/>
          </a:xfrm>
          <a:prstGeom prst="straightConnector1">
            <a:avLst/>
          </a:prstGeom>
          <a:solidFill>
            <a:schemeClr val="accent1"/>
          </a:solidFill>
          <a:ln w="698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10" name="图片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23432" y="1139579"/>
            <a:ext cx="1524078" cy="1612983"/>
          </a:xfrm>
          <a:prstGeom prst="rect">
            <a:avLst/>
          </a:prstGeom>
        </p:spPr>
      </p:pic>
      <p:cxnSp>
        <p:nvCxnSpPr>
          <p:cNvPr id="16" name="直接箭头连接符 15"/>
          <p:cNvCxnSpPr/>
          <p:nvPr/>
        </p:nvCxnSpPr>
        <p:spPr bwMode="auto">
          <a:xfrm flipV="1">
            <a:off x="7411135" y="2795447"/>
            <a:ext cx="813764" cy="2189148"/>
          </a:xfrm>
          <a:prstGeom prst="straightConnector1">
            <a:avLst/>
          </a:prstGeom>
          <a:solidFill>
            <a:schemeClr val="accent1"/>
          </a:solidFill>
          <a:ln w="698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xmlns="" val="3933133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30"/>
          <p:cNvSpPr>
            <a:spLocks noChangeArrowheads="1"/>
          </p:cNvSpPr>
          <p:nvPr/>
        </p:nvSpPr>
        <p:spPr bwMode="auto">
          <a:xfrm>
            <a:off x="0" y="476250"/>
            <a:ext cx="9144000" cy="5962650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D8D8D8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19050">
                <a:solidFill>
                  <a:srgbClr val="2570BA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grpSp>
        <p:nvGrpSpPr>
          <p:cNvPr id="2" name="组合 72"/>
          <p:cNvGrpSpPr/>
          <p:nvPr/>
        </p:nvGrpSpPr>
        <p:grpSpPr bwMode="auto">
          <a:xfrm>
            <a:off x="6269038" y="26988"/>
            <a:ext cx="2874962" cy="449262"/>
            <a:chOff x="5537631" y="26646"/>
            <a:chExt cx="3610350" cy="616932"/>
          </a:xfrm>
        </p:grpSpPr>
        <p:pic>
          <p:nvPicPr>
            <p:cNvPr id="15367" name="图片 7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20432" t="4443" r="22231" b="32346"/>
            <a:stretch>
              <a:fillRect/>
            </a:stretch>
          </p:blipFill>
          <p:spPr bwMode="auto">
            <a:xfrm>
              <a:off x="5537631" y="26646"/>
              <a:ext cx="637497" cy="6142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368" name="图片 7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8124" t="66331" r="13905" b="15274"/>
            <a:stretch>
              <a:fillRect/>
            </a:stretch>
          </p:blipFill>
          <p:spPr bwMode="auto">
            <a:xfrm>
              <a:off x="6238241" y="43579"/>
              <a:ext cx="2909740" cy="599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5364" name="Title 17"/>
          <p:cNvSpPr>
            <a:spLocks noGrp="1" noChangeArrowheads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eaLnBrk="1" hangingPunct="1"/>
            <a:r>
              <a:rPr lang="zh-CN" altLang="en-US" dirty="0" smtClean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创建版本库</a:t>
            </a:r>
            <a:endParaRPr lang="zh-CN" altLang="en-US" sz="2000" dirty="0" smtClean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5" name="内容占位符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zh-CN" altLang="en-US" dirty="0" smtClean="0"/>
              <a:t>小乌龟工具（</a:t>
            </a:r>
            <a:r>
              <a:rPr lang="en-US" altLang="zh-CN" dirty="0" err="1" smtClean="0"/>
              <a:t>TortoiseGit</a:t>
            </a:r>
            <a:r>
              <a:rPr lang="zh-CN" altLang="en-US" dirty="0" smtClean="0"/>
              <a:t>）使用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新建</a:t>
            </a:r>
            <a:endParaRPr lang="en-US" altLang="zh-CN" dirty="0" smtClean="0"/>
          </a:p>
          <a:p>
            <a:pPr lvl="2"/>
            <a:r>
              <a:rPr lang="en-US" altLang="zh-CN" dirty="0"/>
              <a:t>5</a:t>
            </a:r>
            <a:r>
              <a:rPr lang="zh-CN" altLang="en-US" dirty="0" smtClean="0"/>
              <a:t>）提交文件（先添加</a:t>
            </a:r>
            <a:r>
              <a:rPr lang="en-US" altLang="zh-CN" dirty="0" smtClean="0"/>
              <a:t>&lt;add&gt;</a:t>
            </a:r>
            <a:r>
              <a:rPr lang="zh-CN" altLang="en-US" dirty="0" smtClean="0"/>
              <a:t>到文件，再提交</a:t>
            </a:r>
            <a:r>
              <a:rPr lang="en-US" altLang="zh-CN" dirty="0" smtClean="0"/>
              <a:t>&lt;commit&gt;</a:t>
            </a:r>
            <a:r>
              <a:rPr lang="zh-CN" altLang="en-US" dirty="0" smtClean="0"/>
              <a:t>到本地仓库，最后推</a:t>
            </a:r>
            <a:r>
              <a:rPr lang="en-US" altLang="zh-CN" dirty="0" smtClean="0"/>
              <a:t>&lt;push&gt;</a:t>
            </a:r>
            <a:r>
              <a:rPr lang="zh-CN" altLang="en-US" dirty="0" smtClean="0"/>
              <a:t>到远程仓库）</a:t>
            </a:r>
            <a:endParaRPr lang="en-US" altLang="zh-CN" dirty="0" smtClean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482" y="3947971"/>
            <a:ext cx="1581231" cy="184159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90319" y="3947971"/>
            <a:ext cx="5924854" cy="2070206"/>
          </a:xfrm>
          <a:prstGeom prst="rect">
            <a:avLst/>
          </a:prstGeom>
        </p:spPr>
      </p:pic>
      <p:cxnSp>
        <p:nvCxnSpPr>
          <p:cNvPr id="15" name="直接箭头连接符 14"/>
          <p:cNvCxnSpPr>
            <a:endCxn id="6" idx="1"/>
          </p:cNvCxnSpPr>
          <p:nvPr/>
        </p:nvCxnSpPr>
        <p:spPr bwMode="auto">
          <a:xfrm>
            <a:off x="1682713" y="4974011"/>
            <a:ext cx="907606" cy="9063"/>
          </a:xfrm>
          <a:prstGeom prst="straightConnector1">
            <a:avLst/>
          </a:prstGeom>
          <a:solidFill>
            <a:schemeClr val="accent1"/>
          </a:solidFill>
          <a:ln w="698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xmlns="" val="2893389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30"/>
          <p:cNvSpPr>
            <a:spLocks noChangeArrowheads="1"/>
          </p:cNvSpPr>
          <p:nvPr/>
        </p:nvSpPr>
        <p:spPr bwMode="auto">
          <a:xfrm>
            <a:off x="0" y="476250"/>
            <a:ext cx="9144000" cy="5962650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D8D8D8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19050">
                <a:solidFill>
                  <a:srgbClr val="2570BA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grpSp>
        <p:nvGrpSpPr>
          <p:cNvPr id="2" name="组合 72"/>
          <p:cNvGrpSpPr/>
          <p:nvPr/>
        </p:nvGrpSpPr>
        <p:grpSpPr bwMode="auto">
          <a:xfrm>
            <a:off x="6269038" y="26988"/>
            <a:ext cx="2874962" cy="449262"/>
            <a:chOff x="5537631" y="26646"/>
            <a:chExt cx="3610350" cy="616932"/>
          </a:xfrm>
        </p:grpSpPr>
        <p:pic>
          <p:nvPicPr>
            <p:cNvPr id="15367" name="图片 7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20432" t="4443" r="22231" b="32346"/>
            <a:stretch>
              <a:fillRect/>
            </a:stretch>
          </p:blipFill>
          <p:spPr bwMode="auto">
            <a:xfrm>
              <a:off x="5537631" y="26646"/>
              <a:ext cx="637497" cy="6142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368" name="图片 7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8124" t="66331" r="13905" b="15274"/>
            <a:stretch>
              <a:fillRect/>
            </a:stretch>
          </p:blipFill>
          <p:spPr bwMode="auto">
            <a:xfrm>
              <a:off x="6238241" y="43579"/>
              <a:ext cx="2909740" cy="599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5364" name="Title 17"/>
          <p:cNvSpPr>
            <a:spLocks noGrp="1" noChangeArrowheads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eaLnBrk="1" hangingPunct="1"/>
            <a:r>
              <a:rPr lang="zh-CN" altLang="en-US" dirty="0" smtClean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创建版本库</a:t>
            </a:r>
            <a:endParaRPr lang="zh-CN" altLang="en-US" sz="2000" dirty="0" smtClean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5" name="内容占位符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zh-CN" altLang="en-US" dirty="0" smtClean="0"/>
              <a:t>小乌龟工具（</a:t>
            </a:r>
            <a:r>
              <a:rPr lang="en-US" altLang="zh-CN" dirty="0" err="1" smtClean="0"/>
              <a:t>TortoiseGit</a:t>
            </a:r>
            <a:r>
              <a:rPr lang="zh-CN" altLang="en-US" dirty="0" smtClean="0"/>
              <a:t>）使用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新建</a:t>
            </a:r>
            <a:endParaRPr lang="en-US" altLang="zh-CN" dirty="0" smtClean="0"/>
          </a:p>
          <a:p>
            <a:pPr lvl="2"/>
            <a:r>
              <a:rPr lang="en-US" altLang="zh-CN" dirty="0"/>
              <a:t>5</a:t>
            </a:r>
            <a:r>
              <a:rPr lang="zh-CN" altLang="en-US" dirty="0" smtClean="0"/>
              <a:t>）提交文件（先添加</a:t>
            </a:r>
            <a:r>
              <a:rPr lang="en-US" altLang="zh-CN" dirty="0" smtClean="0"/>
              <a:t>&lt;add&gt;</a:t>
            </a:r>
            <a:r>
              <a:rPr lang="zh-CN" altLang="en-US" dirty="0" smtClean="0"/>
              <a:t>到文件，再提交</a:t>
            </a:r>
            <a:r>
              <a:rPr lang="en-US" altLang="zh-CN" dirty="0" smtClean="0"/>
              <a:t>&lt;commit&gt;</a:t>
            </a:r>
            <a:r>
              <a:rPr lang="zh-CN" altLang="en-US" dirty="0" smtClean="0"/>
              <a:t>到本地仓库，最后推</a:t>
            </a:r>
            <a:r>
              <a:rPr lang="en-US" altLang="zh-CN" dirty="0" smtClean="0"/>
              <a:t>&lt;push&gt;</a:t>
            </a:r>
            <a:r>
              <a:rPr lang="zh-CN" altLang="en-US" dirty="0" smtClean="0"/>
              <a:t>到远程仓库）</a:t>
            </a:r>
            <a:endParaRPr lang="en-US" altLang="zh-CN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4318" y="443870"/>
            <a:ext cx="6216970" cy="278144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73539" y="1811879"/>
            <a:ext cx="6394779" cy="4965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274820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30"/>
          <p:cNvSpPr>
            <a:spLocks noChangeArrowheads="1"/>
          </p:cNvSpPr>
          <p:nvPr/>
        </p:nvSpPr>
        <p:spPr bwMode="auto">
          <a:xfrm>
            <a:off x="0" y="476250"/>
            <a:ext cx="9144000" cy="5962650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D8D8D8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19050">
                <a:solidFill>
                  <a:srgbClr val="2570BA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grpSp>
        <p:nvGrpSpPr>
          <p:cNvPr id="2" name="组合 72"/>
          <p:cNvGrpSpPr/>
          <p:nvPr/>
        </p:nvGrpSpPr>
        <p:grpSpPr bwMode="auto">
          <a:xfrm>
            <a:off x="6269038" y="26988"/>
            <a:ext cx="2874962" cy="449262"/>
            <a:chOff x="5537631" y="26646"/>
            <a:chExt cx="3610350" cy="616932"/>
          </a:xfrm>
        </p:grpSpPr>
        <p:pic>
          <p:nvPicPr>
            <p:cNvPr id="15367" name="图片 7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20432" t="4443" r="22231" b="32346"/>
            <a:stretch>
              <a:fillRect/>
            </a:stretch>
          </p:blipFill>
          <p:spPr bwMode="auto">
            <a:xfrm>
              <a:off x="5537631" y="26646"/>
              <a:ext cx="637497" cy="6142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368" name="图片 7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8124" t="66331" r="13905" b="15274"/>
            <a:stretch>
              <a:fillRect/>
            </a:stretch>
          </p:blipFill>
          <p:spPr bwMode="auto">
            <a:xfrm>
              <a:off x="6238241" y="43579"/>
              <a:ext cx="2909740" cy="599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5364" name="Title 17"/>
          <p:cNvSpPr>
            <a:spLocks noGrp="1" noChangeArrowheads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eaLnBrk="1" hangingPunct="1"/>
            <a:r>
              <a:rPr lang="zh-CN" altLang="en-US" dirty="0" smtClean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创建版本库</a:t>
            </a:r>
            <a:endParaRPr lang="zh-CN" altLang="en-US" sz="2000" dirty="0" smtClean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5" name="内容占位符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zh-CN" altLang="en-US" dirty="0" smtClean="0"/>
              <a:t>小乌龟工具（</a:t>
            </a:r>
            <a:r>
              <a:rPr lang="en-US" altLang="zh-CN" dirty="0" err="1" smtClean="0"/>
              <a:t>TortoiseGit</a:t>
            </a:r>
            <a:r>
              <a:rPr lang="zh-CN" altLang="en-US" dirty="0" smtClean="0"/>
              <a:t>）使用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新建</a:t>
            </a:r>
            <a:endParaRPr lang="en-US" altLang="zh-CN" dirty="0" smtClean="0"/>
          </a:p>
          <a:p>
            <a:pPr lvl="2"/>
            <a:r>
              <a:rPr lang="en-US" altLang="zh-CN" dirty="0"/>
              <a:t>5</a:t>
            </a:r>
            <a:r>
              <a:rPr lang="zh-CN" altLang="en-US" dirty="0" smtClean="0"/>
              <a:t>）提交文件（先添加</a:t>
            </a:r>
            <a:r>
              <a:rPr lang="en-US" altLang="zh-CN" dirty="0" smtClean="0"/>
              <a:t>&lt;add&gt;</a:t>
            </a:r>
            <a:r>
              <a:rPr lang="zh-CN" altLang="en-US" dirty="0" smtClean="0"/>
              <a:t>到文件，再提交</a:t>
            </a:r>
            <a:r>
              <a:rPr lang="en-US" altLang="zh-CN" dirty="0" smtClean="0"/>
              <a:t>&lt;commit&gt;</a:t>
            </a:r>
            <a:r>
              <a:rPr lang="zh-CN" altLang="en-US" dirty="0" smtClean="0"/>
              <a:t>到本地仓库，最后推</a:t>
            </a:r>
            <a:r>
              <a:rPr lang="en-US" altLang="zh-CN" dirty="0" smtClean="0"/>
              <a:t>&lt;push&gt;</a:t>
            </a:r>
            <a:r>
              <a:rPr lang="zh-CN" altLang="en-US" dirty="0" smtClean="0"/>
              <a:t>到远程仓库）</a:t>
            </a:r>
            <a:endParaRPr lang="en-US" altLang="zh-CN" dirty="0" smtClean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2298" y="2302599"/>
            <a:ext cx="6418557" cy="4253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31149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30"/>
          <p:cNvSpPr>
            <a:spLocks noChangeArrowheads="1"/>
          </p:cNvSpPr>
          <p:nvPr/>
        </p:nvSpPr>
        <p:spPr bwMode="auto">
          <a:xfrm>
            <a:off x="0" y="476250"/>
            <a:ext cx="9144000" cy="5962650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D8D8D8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19050">
                <a:solidFill>
                  <a:srgbClr val="2570BA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grpSp>
        <p:nvGrpSpPr>
          <p:cNvPr id="2" name="组合 72"/>
          <p:cNvGrpSpPr/>
          <p:nvPr/>
        </p:nvGrpSpPr>
        <p:grpSpPr bwMode="auto">
          <a:xfrm>
            <a:off x="6269038" y="26988"/>
            <a:ext cx="2874962" cy="449262"/>
            <a:chOff x="5537631" y="26646"/>
            <a:chExt cx="3610350" cy="616932"/>
          </a:xfrm>
        </p:grpSpPr>
        <p:pic>
          <p:nvPicPr>
            <p:cNvPr id="15367" name="图片 7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20432" t="4443" r="22231" b="32346"/>
            <a:stretch>
              <a:fillRect/>
            </a:stretch>
          </p:blipFill>
          <p:spPr bwMode="auto">
            <a:xfrm>
              <a:off x="5537631" y="26646"/>
              <a:ext cx="637497" cy="6142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368" name="图片 7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8124" t="66331" r="13905" b="15274"/>
            <a:stretch>
              <a:fillRect/>
            </a:stretch>
          </p:blipFill>
          <p:spPr bwMode="auto">
            <a:xfrm>
              <a:off x="6238241" y="43579"/>
              <a:ext cx="2909740" cy="599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5364" name="Title 1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版本控制系统介绍</a:t>
            </a:r>
            <a:endParaRPr lang="zh-CN" altLang="zh-CN" dirty="0" smtClean="0">
              <a:solidFill>
                <a:schemeClr val="bg2"/>
              </a:solidFill>
              <a:cs typeface="Arial Unicode MS" panose="020B0604020202020204" pitchFamily="34" charset="-122"/>
            </a:endParaRPr>
          </a:p>
        </p:txBody>
      </p:sp>
      <p:sp>
        <p:nvSpPr>
          <p:cNvPr id="7" name="内容占位符 6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zh-CN" altLang="en-US" dirty="0"/>
              <a:t>为什么要使用版本控制系统</a:t>
            </a:r>
            <a:r>
              <a:rPr lang="zh-CN" altLang="en-US" dirty="0" smtClean="0"/>
              <a:t>？</a:t>
            </a:r>
            <a:endParaRPr lang="en-US" altLang="zh-CN" dirty="0" smtClean="0"/>
          </a:p>
          <a:p>
            <a:r>
              <a:rPr lang="zh-CN" altLang="en-US" dirty="0" smtClean="0"/>
              <a:t>团队合作常见问题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1</a:t>
            </a:r>
            <a:r>
              <a:rPr lang="en-US" altLang="zh-CN" dirty="0"/>
              <a:t>.</a:t>
            </a:r>
            <a:r>
              <a:rPr lang="zh-CN" altLang="en-US" dirty="0"/>
              <a:t>不小心删除了自己的项目文档和源代码文件</a:t>
            </a:r>
          </a:p>
          <a:p>
            <a:pPr lvl="1"/>
            <a:r>
              <a:rPr lang="en-US" altLang="zh-CN" dirty="0"/>
              <a:t>2.</a:t>
            </a:r>
            <a:r>
              <a:rPr lang="zh-CN" altLang="en-US" dirty="0"/>
              <a:t>不敢修改自己的源代码文件</a:t>
            </a:r>
          </a:p>
          <a:p>
            <a:pPr lvl="1"/>
            <a:r>
              <a:rPr lang="en-US" altLang="zh-CN" dirty="0"/>
              <a:t>3.</a:t>
            </a:r>
            <a:r>
              <a:rPr lang="zh-CN" altLang="en-US" dirty="0"/>
              <a:t>不知道如何把自己项目文档传递给他人</a:t>
            </a:r>
          </a:p>
          <a:p>
            <a:pPr lvl="1"/>
            <a:r>
              <a:rPr lang="en-US" altLang="zh-CN" dirty="0"/>
              <a:t>4.</a:t>
            </a:r>
            <a:r>
              <a:rPr lang="zh-CN" altLang="en-US" dirty="0"/>
              <a:t>不知道如何把自己的项目分发</a:t>
            </a:r>
          </a:p>
          <a:p>
            <a:pPr lvl="1"/>
            <a:r>
              <a:rPr lang="en-US" altLang="zh-CN" dirty="0"/>
              <a:t>5.</a:t>
            </a:r>
            <a:r>
              <a:rPr lang="zh-CN" altLang="en-US" dirty="0"/>
              <a:t>不断的拷贝和备份</a:t>
            </a:r>
          </a:p>
          <a:p>
            <a:pPr lvl="1"/>
            <a:r>
              <a:rPr lang="en-US" altLang="zh-CN" dirty="0"/>
              <a:t>6.</a:t>
            </a:r>
            <a:r>
              <a:rPr lang="zh-CN" altLang="en-US" dirty="0"/>
              <a:t>文档和源代码管理混乱，无法查找</a:t>
            </a:r>
          </a:p>
        </p:txBody>
      </p:sp>
    </p:spTree>
    <p:extLst>
      <p:ext uri="{BB962C8B-B14F-4D97-AF65-F5344CB8AC3E}">
        <p14:creationId xmlns:p14="http://schemas.microsoft.com/office/powerpoint/2010/main" xmlns="" val="2107682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30"/>
          <p:cNvSpPr>
            <a:spLocks noChangeArrowheads="1"/>
          </p:cNvSpPr>
          <p:nvPr/>
        </p:nvSpPr>
        <p:spPr bwMode="auto">
          <a:xfrm>
            <a:off x="0" y="474329"/>
            <a:ext cx="9144000" cy="5962650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D8D8D8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19050">
                <a:solidFill>
                  <a:srgbClr val="2570BA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grpSp>
        <p:nvGrpSpPr>
          <p:cNvPr id="2" name="组合 72"/>
          <p:cNvGrpSpPr/>
          <p:nvPr/>
        </p:nvGrpSpPr>
        <p:grpSpPr bwMode="auto">
          <a:xfrm>
            <a:off x="6269038" y="26988"/>
            <a:ext cx="2874962" cy="449262"/>
            <a:chOff x="5537631" y="26646"/>
            <a:chExt cx="3610350" cy="616932"/>
          </a:xfrm>
        </p:grpSpPr>
        <p:pic>
          <p:nvPicPr>
            <p:cNvPr id="15367" name="图片 7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20432" t="4443" r="22231" b="32346"/>
            <a:stretch>
              <a:fillRect/>
            </a:stretch>
          </p:blipFill>
          <p:spPr bwMode="auto">
            <a:xfrm>
              <a:off x="5537631" y="26646"/>
              <a:ext cx="637497" cy="6142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368" name="图片 7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8124" t="66331" r="13905" b="15274"/>
            <a:stretch>
              <a:fillRect/>
            </a:stretch>
          </p:blipFill>
          <p:spPr bwMode="auto">
            <a:xfrm>
              <a:off x="6238241" y="43579"/>
              <a:ext cx="2909740" cy="599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5364" name="Title 17"/>
          <p:cNvSpPr>
            <a:spLocks noGrp="1" noChangeArrowheads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eaLnBrk="1" hangingPunct="1"/>
            <a:r>
              <a:rPr lang="zh-CN" altLang="en-US" dirty="0" smtClean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创建版本库</a:t>
            </a:r>
            <a:endParaRPr lang="zh-CN" altLang="en-US" sz="2000" dirty="0" smtClean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5" name="内容占位符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zh-CN" altLang="en-US" dirty="0" smtClean="0"/>
              <a:t>小乌龟工具（</a:t>
            </a:r>
            <a:r>
              <a:rPr lang="en-US" altLang="zh-CN" dirty="0" err="1" smtClean="0"/>
              <a:t>TortoiseGit</a:t>
            </a:r>
            <a:r>
              <a:rPr lang="zh-CN" altLang="en-US" dirty="0" smtClean="0"/>
              <a:t>）使用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新建</a:t>
            </a:r>
            <a:endParaRPr lang="en-US" altLang="zh-CN" dirty="0" smtClean="0"/>
          </a:p>
          <a:p>
            <a:pPr lvl="2"/>
            <a:r>
              <a:rPr lang="en-US" altLang="zh-CN" dirty="0"/>
              <a:t>5</a:t>
            </a:r>
            <a:r>
              <a:rPr lang="zh-CN" altLang="en-US" dirty="0" smtClean="0"/>
              <a:t>）提交文件（先添加</a:t>
            </a:r>
            <a:r>
              <a:rPr lang="en-US" altLang="zh-CN" dirty="0" smtClean="0"/>
              <a:t>&lt;add&gt;</a:t>
            </a:r>
            <a:r>
              <a:rPr lang="zh-CN" altLang="en-US" dirty="0" smtClean="0"/>
              <a:t>到文件，再提交</a:t>
            </a:r>
            <a:r>
              <a:rPr lang="en-US" altLang="zh-CN" dirty="0" smtClean="0"/>
              <a:t>&lt;commit&gt;</a:t>
            </a:r>
            <a:r>
              <a:rPr lang="zh-CN" altLang="en-US" dirty="0" smtClean="0"/>
              <a:t>到本地仓库，最后推</a:t>
            </a:r>
            <a:r>
              <a:rPr lang="en-US" altLang="zh-CN" dirty="0" smtClean="0"/>
              <a:t>&lt;push&gt;</a:t>
            </a:r>
            <a:r>
              <a:rPr lang="zh-CN" altLang="en-US" dirty="0" smtClean="0"/>
              <a:t>到远程仓库）</a:t>
            </a:r>
            <a:endParaRPr lang="en-US" altLang="zh-CN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866399"/>
            <a:ext cx="4540483" cy="451508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88071" y="2462836"/>
            <a:ext cx="3922352" cy="166586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88071" y="4614207"/>
            <a:ext cx="3932544" cy="167019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32952" y="2462836"/>
            <a:ext cx="4743694" cy="3143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244376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8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30"/>
          <p:cNvSpPr>
            <a:spLocks noChangeArrowheads="1"/>
          </p:cNvSpPr>
          <p:nvPr/>
        </p:nvSpPr>
        <p:spPr bwMode="auto">
          <a:xfrm>
            <a:off x="0" y="474329"/>
            <a:ext cx="9144000" cy="5962650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D8D8D8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19050">
                <a:solidFill>
                  <a:srgbClr val="2570BA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grpSp>
        <p:nvGrpSpPr>
          <p:cNvPr id="2" name="组合 72"/>
          <p:cNvGrpSpPr/>
          <p:nvPr/>
        </p:nvGrpSpPr>
        <p:grpSpPr bwMode="auto">
          <a:xfrm>
            <a:off x="6269038" y="26988"/>
            <a:ext cx="2874962" cy="449262"/>
            <a:chOff x="5537631" y="26646"/>
            <a:chExt cx="3610350" cy="616932"/>
          </a:xfrm>
        </p:grpSpPr>
        <p:pic>
          <p:nvPicPr>
            <p:cNvPr id="15367" name="图片 7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20432" t="4443" r="22231" b="32346"/>
            <a:stretch>
              <a:fillRect/>
            </a:stretch>
          </p:blipFill>
          <p:spPr bwMode="auto">
            <a:xfrm>
              <a:off x="5537631" y="26646"/>
              <a:ext cx="637497" cy="6142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368" name="图片 7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8124" t="66331" r="13905" b="15274"/>
            <a:stretch>
              <a:fillRect/>
            </a:stretch>
          </p:blipFill>
          <p:spPr bwMode="auto">
            <a:xfrm>
              <a:off x="6238241" y="43579"/>
              <a:ext cx="2909740" cy="599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5364" name="Title 17"/>
          <p:cNvSpPr>
            <a:spLocks noGrp="1" noChangeArrowheads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eaLnBrk="1" hangingPunct="1"/>
            <a:r>
              <a:rPr lang="zh-CN" altLang="en-US" dirty="0" smtClean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创建版本库</a:t>
            </a:r>
            <a:endParaRPr lang="zh-CN" altLang="en-US" sz="2000" dirty="0" smtClean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5" name="内容占位符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zh-CN" altLang="en-US" dirty="0" smtClean="0"/>
              <a:t>小乌龟工具（</a:t>
            </a:r>
            <a:r>
              <a:rPr lang="en-US" altLang="zh-CN" dirty="0" err="1" smtClean="0"/>
              <a:t>TortoiseGit</a:t>
            </a:r>
            <a:r>
              <a:rPr lang="zh-CN" altLang="en-US" dirty="0" smtClean="0"/>
              <a:t>）使用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查看</a:t>
            </a:r>
            <a:r>
              <a:rPr lang="en-US" altLang="zh-CN" dirty="0" smtClean="0"/>
              <a:t>GitHub</a:t>
            </a:r>
            <a:r>
              <a:rPr lang="zh-CN" altLang="en-US" dirty="0" smtClean="0"/>
              <a:t>内容变化</a:t>
            </a:r>
            <a:endParaRPr lang="en-US" altLang="zh-CN" dirty="0" smtClean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4974" y="3004097"/>
            <a:ext cx="5874052" cy="3714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535394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30"/>
          <p:cNvSpPr>
            <a:spLocks noChangeArrowheads="1"/>
          </p:cNvSpPr>
          <p:nvPr/>
        </p:nvSpPr>
        <p:spPr bwMode="auto">
          <a:xfrm>
            <a:off x="0" y="474329"/>
            <a:ext cx="9144000" cy="5962650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D8D8D8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19050">
                <a:solidFill>
                  <a:srgbClr val="2570BA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grpSp>
        <p:nvGrpSpPr>
          <p:cNvPr id="2" name="组合 72"/>
          <p:cNvGrpSpPr/>
          <p:nvPr/>
        </p:nvGrpSpPr>
        <p:grpSpPr bwMode="auto">
          <a:xfrm>
            <a:off x="6269038" y="26988"/>
            <a:ext cx="2874962" cy="449262"/>
            <a:chOff x="5537631" y="26646"/>
            <a:chExt cx="3610350" cy="616932"/>
          </a:xfrm>
        </p:grpSpPr>
        <p:pic>
          <p:nvPicPr>
            <p:cNvPr id="15367" name="图片 7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20432" t="4443" r="22231" b="32346"/>
            <a:stretch>
              <a:fillRect/>
            </a:stretch>
          </p:blipFill>
          <p:spPr bwMode="auto">
            <a:xfrm>
              <a:off x="5537631" y="26646"/>
              <a:ext cx="637497" cy="6142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368" name="图片 7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8124" t="66331" r="13905" b="15274"/>
            <a:stretch>
              <a:fillRect/>
            </a:stretch>
          </p:blipFill>
          <p:spPr bwMode="auto">
            <a:xfrm>
              <a:off x="6238241" y="43579"/>
              <a:ext cx="2909740" cy="599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5364" name="Title 17"/>
          <p:cNvSpPr>
            <a:spLocks noGrp="1" noChangeArrowheads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eaLnBrk="1" hangingPunct="1"/>
            <a:r>
              <a:rPr lang="zh-CN" altLang="en-US" dirty="0" smtClean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创建版本库</a:t>
            </a:r>
            <a:endParaRPr lang="zh-CN" altLang="en-US" sz="2000" dirty="0" smtClean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5" name="内容占位符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zh-CN" altLang="en-US" dirty="0" smtClean="0"/>
              <a:t>小乌龟工具（</a:t>
            </a:r>
            <a:r>
              <a:rPr lang="en-US" altLang="zh-CN" dirty="0" err="1" smtClean="0"/>
              <a:t>TortoiseGit</a:t>
            </a:r>
            <a:r>
              <a:rPr lang="zh-CN" altLang="en-US" dirty="0" smtClean="0"/>
              <a:t>）使用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克隆</a:t>
            </a:r>
            <a:endParaRPr lang="en-US" altLang="zh-CN" dirty="0" smtClean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1636" y="3125898"/>
            <a:ext cx="5143764" cy="358158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3678" y="3040682"/>
            <a:ext cx="2569358" cy="3755704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57090" y="3490332"/>
            <a:ext cx="800219" cy="83099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zh-CN" altLang="en-US" sz="2400" dirty="0" smtClean="0">
                <a:solidFill>
                  <a:srgbClr val="FF0000"/>
                </a:solidFill>
              </a:rPr>
              <a:t>鼠标</a:t>
            </a:r>
            <a:endParaRPr lang="en-US" altLang="zh-CN" sz="2400" dirty="0" smtClean="0">
              <a:solidFill>
                <a:srgbClr val="FF0000"/>
              </a:solidFill>
            </a:endParaRPr>
          </a:p>
          <a:p>
            <a:pPr algn="ctr"/>
            <a:r>
              <a:rPr lang="zh-CN" altLang="en-US" sz="2400" dirty="0" smtClean="0">
                <a:solidFill>
                  <a:srgbClr val="FF0000"/>
                </a:solidFill>
              </a:rPr>
              <a:t>右键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457198" y="4321329"/>
            <a:ext cx="516480" cy="1360561"/>
            <a:chOff x="457198" y="4321329"/>
            <a:chExt cx="516480" cy="1360561"/>
          </a:xfrm>
        </p:grpSpPr>
        <p:cxnSp>
          <p:nvCxnSpPr>
            <p:cNvPr id="11" name="直接箭头连接符 10"/>
            <p:cNvCxnSpPr/>
            <p:nvPr/>
          </p:nvCxnSpPr>
          <p:spPr bwMode="auto">
            <a:xfrm>
              <a:off x="457198" y="5669190"/>
              <a:ext cx="516480" cy="0"/>
            </a:xfrm>
            <a:prstGeom prst="straightConnector1">
              <a:avLst/>
            </a:prstGeom>
            <a:ln w="25400">
              <a:headEnd type="none" w="med" len="med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直接连接符 7"/>
            <p:cNvCxnSpPr>
              <a:stCxn id="10" idx="2"/>
            </p:cNvCxnSpPr>
            <p:nvPr/>
          </p:nvCxnSpPr>
          <p:spPr bwMode="auto">
            <a:xfrm flipH="1">
              <a:off x="457198" y="4321329"/>
              <a:ext cx="2" cy="1360561"/>
            </a:xfrm>
            <a:prstGeom prst="line">
              <a:avLst/>
            </a:prstGeom>
            <a:ln w="25400">
              <a:headEnd type="none" w="med" len="med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xmlns="" val="3871801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30"/>
          <p:cNvSpPr>
            <a:spLocks noChangeArrowheads="1"/>
          </p:cNvSpPr>
          <p:nvPr/>
        </p:nvSpPr>
        <p:spPr bwMode="auto">
          <a:xfrm>
            <a:off x="0" y="474329"/>
            <a:ext cx="9144000" cy="5962650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D8D8D8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19050">
                <a:solidFill>
                  <a:srgbClr val="2570BA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grpSp>
        <p:nvGrpSpPr>
          <p:cNvPr id="2" name="组合 72"/>
          <p:cNvGrpSpPr/>
          <p:nvPr/>
        </p:nvGrpSpPr>
        <p:grpSpPr bwMode="auto">
          <a:xfrm>
            <a:off x="6269038" y="26988"/>
            <a:ext cx="2874962" cy="449262"/>
            <a:chOff x="5537631" y="26646"/>
            <a:chExt cx="3610350" cy="616932"/>
          </a:xfrm>
        </p:grpSpPr>
        <p:pic>
          <p:nvPicPr>
            <p:cNvPr id="15367" name="图片 7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20432" t="4443" r="22231" b="32346"/>
            <a:stretch>
              <a:fillRect/>
            </a:stretch>
          </p:blipFill>
          <p:spPr bwMode="auto">
            <a:xfrm>
              <a:off x="5537631" y="26646"/>
              <a:ext cx="637497" cy="6142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368" name="图片 7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8124" t="66331" r="13905" b="15274"/>
            <a:stretch>
              <a:fillRect/>
            </a:stretch>
          </p:blipFill>
          <p:spPr bwMode="auto">
            <a:xfrm>
              <a:off x="6238241" y="43579"/>
              <a:ext cx="2909740" cy="599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5364" name="Title 17"/>
          <p:cNvSpPr>
            <a:spLocks noGrp="1" noChangeArrowheads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eaLnBrk="1" hangingPunct="1"/>
            <a:r>
              <a:rPr lang="zh-CN" altLang="en-US" dirty="0" smtClean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创建版本库</a:t>
            </a:r>
            <a:endParaRPr lang="zh-CN" altLang="en-US" sz="2000" dirty="0" smtClean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5" name="内容占位符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zh-CN" altLang="en-US" dirty="0" smtClean="0"/>
              <a:t>小乌龟工具（</a:t>
            </a:r>
            <a:r>
              <a:rPr lang="en-US" altLang="zh-CN" dirty="0" err="1" smtClean="0"/>
              <a:t>TortoiseGit</a:t>
            </a:r>
            <a:r>
              <a:rPr lang="zh-CN" altLang="en-US" dirty="0" smtClean="0"/>
              <a:t>）使用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克隆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若本地已经新建暂存区</a:t>
            </a:r>
            <a:endParaRPr lang="en-US" altLang="zh-CN" dirty="0" smtClean="0"/>
          </a:p>
        </p:txBody>
      </p:sp>
      <p:sp>
        <p:nvSpPr>
          <p:cNvPr id="10" name="文本框 9"/>
          <p:cNvSpPr txBox="1"/>
          <p:nvPr/>
        </p:nvSpPr>
        <p:spPr>
          <a:xfrm>
            <a:off x="57090" y="3490332"/>
            <a:ext cx="800219" cy="83099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zh-CN" altLang="en-US" sz="2400" dirty="0" smtClean="0">
                <a:solidFill>
                  <a:srgbClr val="FF0000"/>
                </a:solidFill>
              </a:rPr>
              <a:t>鼠标</a:t>
            </a:r>
            <a:endParaRPr lang="en-US" altLang="zh-CN" sz="2400" dirty="0" smtClean="0">
              <a:solidFill>
                <a:srgbClr val="FF0000"/>
              </a:solidFill>
            </a:endParaRPr>
          </a:p>
          <a:p>
            <a:pPr algn="ctr"/>
            <a:r>
              <a:rPr lang="zh-CN" altLang="en-US" sz="2400" dirty="0" smtClean="0">
                <a:solidFill>
                  <a:srgbClr val="FF0000"/>
                </a:solidFill>
              </a:rPr>
              <a:t>右键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457198" y="4321329"/>
            <a:ext cx="516480" cy="1360561"/>
            <a:chOff x="457198" y="4321329"/>
            <a:chExt cx="516480" cy="1360561"/>
          </a:xfrm>
        </p:grpSpPr>
        <p:cxnSp>
          <p:nvCxnSpPr>
            <p:cNvPr id="11" name="直接箭头连接符 10"/>
            <p:cNvCxnSpPr/>
            <p:nvPr/>
          </p:nvCxnSpPr>
          <p:spPr bwMode="auto">
            <a:xfrm>
              <a:off x="457198" y="5669190"/>
              <a:ext cx="516480" cy="0"/>
            </a:xfrm>
            <a:prstGeom prst="straightConnector1">
              <a:avLst/>
            </a:prstGeom>
            <a:ln w="25400">
              <a:headEnd type="none" w="med" len="med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直接连接符 7"/>
            <p:cNvCxnSpPr>
              <a:stCxn id="10" idx="2"/>
            </p:cNvCxnSpPr>
            <p:nvPr/>
          </p:nvCxnSpPr>
          <p:spPr bwMode="auto">
            <a:xfrm flipH="1">
              <a:off x="457198" y="4321329"/>
              <a:ext cx="2" cy="1360561"/>
            </a:xfrm>
            <a:prstGeom prst="line">
              <a:avLst/>
            </a:prstGeom>
            <a:ln w="25400">
              <a:headEnd type="none" w="med" len="med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5"/>
          <a:srcRect t="13366"/>
          <a:stretch/>
        </p:blipFill>
        <p:spPr>
          <a:xfrm>
            <a:off x="1027506" y="3490332"/>
            <a:ext cx="2457576" cy="3284461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94901" y="2843561"/>
            <a:ext cx="5349224" cy="4028428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 bwMode="auto">
          <a:xfrm>
            <a:off x="8201723" y="3455654"/>
            <a:ext cx="780585" cy="379141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8013811" y="4090496"/>
            <a:ext cx="356188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zh-CN" sz="2400" dirty="0" smtClean="0">
                <a:solidFill>
                  <a:srgbClr val="FF0000"/>
                </a:solidFill>
              </a:rPr>
              <a:t>1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cxnSp>
        <p:nvCxnSpPr>
          <p:cNvPr id="19" name="直接箭头连接符 18"/>
          <p:cNvCxnSpPr/>
          <p:nvPr/>
        </p:nvCxnSpPr>
        <p:spPr bwMode="auto">
          <a:xfrm flipV="1">
            <a:off x="8309515" y="3905830"/>
            <a:ext cx="377285" cy="416151"/>
          </a:xfrm>
          <a:prstGeom prst="straightConnector1">
            <a:avLst/>
          </a:prstGeom>
          <a:ln w="25400"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3955191" y="5249099"/>
            <a:ext cx="356188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zh-CN" sz="2400" dirty="0" smtClean="0">
                <a:solidFill>
                  <a:srgbClr val="FF0000"/>
                </a:solidFill>
              </a:rPr>
              <a:t>2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cxnSp>
        <p:nvCxnSpPr>
          <p:cNvPr id="22" name="直接箭头连接符 21"/>
          <p:cNvCxnSpPr/>
          <p:nvPr/>
        </p:nvCxnSpPr>
        <p:spPr bwMode="auto">
          <a:xfrm>
            <a:off x="4250895" y="5480585"/>
            <a:ext cx="220774" cy="697448"/>
          </a:xfrm>
          <a:prstGeom prst="straightConnector1">
            <a:avLst/>
          </a:prstGeom>
          <a:ln w="25400"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1229466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30"/>
          <p:cNvSpPr>
            <a:spLocks noChangeArrowheads="1"/>
          </p:cNvSpPr>
          <p:nvPr/>
        </p:nvSpPr>
        <p:spPr bwMode="auto">
          <a:xfrm>
            <a:off x="0" y="474329"/>
            <a:ext cx="9144000" cy="5962650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D8D8D8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19050">
                <a:solidFill>
                  <a:srgbClr val="2570BA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grpSp>
        <p:nvGrpSpPr>
          <p:cNvPr id="2" name="组合 72"/>
          <p:cNvGrpSpPr/>
          <p:nvPr/>
        </p:nvGrpSpPr>
        <p:grpSpPr bwMode="auto">
          <a:xfrm>
            <a:off x="6269038" y="26988"/>
            <a:ext cx="2874962" cy="449262"/>
            <a:chOff x="5537631" y="26646"/>
            <a:chExt cx="3610350" cy="616932"/>
          </a:xfrm>
        </p:grpSpPr>
        <p:pic>
          <p:nvPicPr>
            <p:cNvPr id="15367" name="图片 7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20432" t="4443" r="22231" b="32346"/>
            <a:stretch>
              <a:fillRect/>
            </a:stretch>
          </p:blipFill>
          <p:spPr bwMode="auto">
            <a:xfrm>
              <a:off x="5537631" y="26646"/>
              <a:ext cx="637497" cy="6142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368" name="图片 7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8124" t="66331" r="13905" b="15274"/>
            <a:stretch>
              <a:fillRect/>
            </a:stretch>
          </p:blipFill>
          <p:spPr bwMode="auto">
            <a:xfrm>
              <a:off x="6238241" y="43579"/>
              <a:ext cx="2909740" cy="599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5364" name="Title 17"/>
          <p:cNvSpPr>
            <a:spLocks noGrp="1" noChangeArrowheads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eaLnBrk="1" hangingPunct="1"/>
            <a:r>
              <a:rPr lang="zh-CN" altLang="en-US" dirty="0" smtClean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创建版本库</a:t>
            </a:r>
            <a:endParaRPr lang="zh-CN" altLang="en-US" sz="2000" dirty="0" smtClean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5" name="内容占位符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zh-CN" altLang="en-US" dirty="0" smtClean="0"/>
              <a:t>点击</a:t>
            </a:r>
            <a:r>
              <a:rPr lang="en-US" altLang="zh-CN" dirty="0" smtClean="0"/>
              <a:t>Manage</a:t>
            </a:r>
            <a:r>
              <a:rPr lang="zh-CN" altLang="en-US" dirty="0" smtClean="0"/>
              <a:t>后的对话框</a:t>
            </a:r>
            <a:endParaRPr lang="en-US" altLang="zh-CN" dirty="0" smtClean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4676" y="1109202"/>
            <a:ext cx="6951471" cy="5762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863475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30"/>
          <p:cNvSpPr>
            <a:spLocks noChangeArrowheads="1"/>
          </p:cNvSpPr>
          <p:nvPr/>
        </p:nvSpPr>
        <p:spPr bwMode="auto">
          <a:xfrm>
            <a:off x="0" y="474329"/>
            <a:ext cx="9144000" cy="5962650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D8D8D8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19050">
                <a:solidFill>
                  <a:srgbClr val="2570BA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grpSp>
        <p:nvGrpSpPr>
          <p:cNvPr id="2" name="组合 72"/>
          <p:cNvGrpSpPr/>
          <p:nvPr/>
        </p:nvGrpSpPr>
        <p:grpSpPr bwMode="auto">
          <a:xfrm>
            <a:off x="6269038" y="26988"/>
            <a:ext cx="2874962" cy="449262"/>
            <a:chOff x="5537631" y="26646"/>
            <a:chExt cx="3610350" cy="616932"/>
          </a:xfrm>
        </p:grpSpPr>
        <p:pic>
          <p:nvPicPr>
            <p:cNvPr id="15367" name="图片 7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20432" t="4443" r="22231" b="32346"/>
            <a:stretch>
              <a:fillRect/>
            </a:stretch>
          </p:blipFill>
          <p:spPr bwMode="auto">
            <a:xfrm>
              <a:off x="5537631" y="26646"/>
              <a:ext cx="637497" cy="6142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368" name="图片 7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8124" t="66331" r="13905" b="15274"/>
            <a:stretch>
              <a:fillRect/>
            </a:stretch>
          </p:blipFill>
          <p:spPr bwMode="auto">
            <a:xfrm>
              <a:off x="6238241" y="43579"/>
              <a:ext cx="2909740" cy="599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5364" name="Title 17"/>
          <p:cNvSpPr>
            <a:spLocks noGrp="1" noChangeArrowheads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eaLnBrk="1" hangingPunct="1"/>
            <a:r>
              <a:rPr lang="zh-CN" altLang="en-US" dirty="0" smtClean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创建版本库</a:t>
            </a:r>
            <a:endParaRPr lang="zh-CN" altLang="en-US" sz="2000" dirty="0" smtClean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5" name="内容占位符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zh-CN" altLang="en-US" dirty="0" smtClean="0"/>
              <a:t>点击</a:t>
            </a:r>
            <a:r>
              <a:rPr lang="en-US" altLang="zh-CN" dirty="0" smtClean="0"/>
              <a:t>Pull</a:t>
            </a:r>
            <a:r>
              <a:rPr lang="zh-CN" altLang="en-US" dirty="0" smtClean="0"/>
              <a:t>之后的对话框</a:t>
            </a:r>
            <a:endParaRPr lang="en-US" altLang="zh-CN" dirty="0" smtClean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42929" y="2457969"/>
            <a:ext cx="5658141" cy="4261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666962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30"/>
          <p:cNvSpPr>
            <a:spLocks noChangeArrowheads="1"/>
          </p:cNvSpPr>
          <p:nvPr/>
        </p:nvSpPr>
        <p:spPr bwMode="auto">
          <a:xfrm>
            <a:off x="0" y="474329"/>
            <a:ext cx="9144000" cy="5962650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D8D8D8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19050">
                <a:solidFill>
                  <a:srgbClr val="2570BA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grpSp>
        <p:nvGrpSpPr>
          <p:cNvPr id="2" name="组合 72"/>
          <p:cNvGrpSpPr/>
          <p:nvPr/>
        </p:nvGrpSpPr>
        <p:grpSpPr bwMode="auto">
          <a:xfrm>
            <a:off x="6269038" y="26988"/>
            <a:ext cx="2874962" cy="449262"/>
            <a:chOff x="5537631" y="26646"/>
            <a:chExt cx="3610350" cy="616932"/>
          </a:xfrm>
        </p:grpSpPr>
        <p:pic>
          <p:nvPicPr>
            <p:cNvPr id="15367" name="图片 7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20432" t="4443" r="22231" b="32346"/>
            <a:stretch>
              <a:fillRect/>
            </a:stretch>
          </p:blipFill>
          <p:spPr bwMode="auto">
            <a:xfrm>
              <a:off x="5537631" y="26646"/>
              <a:ext cx="637497" cy="6142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368" name="图片 7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8124" t="66331" r="13905" b="15274"/>
            <a:stretch>
              <a:fillRect/>
            </a:stretch>
          </p:blipFill>
          <p:spPr bwMode="auto">
            <a:xfrm>
              <a:off x="6238241" y="43579"/>
              <a:ext cx="2909740" cy="599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5364" name="Title 17"/>
          <p:cNvSpPr>
            <a:spLocks noGrp="1" noChangeArrowheads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eaLnBrk="1" hangingPunct="1"/>
            <a:r>
              <a:rPr lang="zh-CN" altLang="en-US" dirty="0" smtClean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创建版本库</a:t>
            </a:r>
            <a:endParaRPr lang="zh-CN" altLang="en-US" sz="2000" dirty="0" smtClean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5" name="内容占位符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zh-CN" altLang="en-US" dirty="0" smtClean="0"/>
              <a:t>小乌龟工具（</a:t>
            </a:r>
            <a:r>
              <a:rPr lang="en-US" altLang="zh-CN" dirty="0" err="1" smtClean="0"/>
              <a:t>TortoiseGit</a:t>
            </a:r>
            <a:r>
              <a:rPr lang="zh-CN" altLang="en-US" dirty="0" smtClean="0"/>
              <a:t>）使用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增加协作者</a:t>
            </a:r>
            <a:endParaRPr lang="en-US" altLang="zh-CN" dirty="0" smtClean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2048" y="2814967"/>
            <a:ext cx="8759903" cy="3904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331979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30"/>
          <p:cNvSpPr>
            <a:spLocks noChangeArrowheads="1"/>
          </p:cNvSpPr>
          <p:nvPr/>
        </p:nvSpPr>
        <p:spPr bwMode="auto">
          <a:xfrm>
            <a:off x="0" y="476250"/>
            <a:ext cx="9144000" cy="5962650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D8D8D8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19050">
                <a:solidFill>
                  <a:srgbClr val="2570BA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grpSp>
        <p:nvGrpSpPr>
          <p:cNvPr id="2" name="组合 72"/>
          <p:cNvGrpSpPr/>
          <p:nvPr/>
        </p:nvGrpSpPr>
        <p:grpSpPr bwMode="auto">
          <a:xfrm>
            <a:off x="6269038" y="26988"/>
            <a:ext cx="2874962" cy="449262"/>
            <a:chOff x="5537631" y="26646"/>
            <a:chExt cx="3610350" cy="616932"/>
          </a:xfrm>
        </p:grpSpPr>
        <p:pic>
          <p:nvPicPr>
            <p:cNvPr id="15367" name="图片 7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20432" t="4443" r="22231" b="32346"/>
            <a:stretch>
              <a:fillRect/>
            </a:stretch>
          </p:blipFill>
          <p:spPr bwMode="auto">
            <a:xfrm>
              <a:off x="5537631" y="26646"/>
              <a:ext cx="637497" cy="6142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368" name="图片 7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8124" t="66331" r="13905" b="15274"/>
            <a:stretch>
              <a:fillRect/>
            </a:stretch>
          </p:blipFill>
          <p:spPr bwMode="auto">
            <a:xfrm>
              <a:off x="6238241" y="43579"/>
              <a:ext cx="2909740" cy="599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5364" name="Title 17"/>
          <p:cNvSpPr>
            <a:spLocks noGrp="1" noChangeArrowheads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eaLnBrk="1" hangingPunct="1"/>
            <a:r>
              <a:rPr lang="zh-CN" altLang="en-US" dirty="0" smtClean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创建版本库</a:t>
            </a:r>
            <a:endParaRPr lang="zh-CN" altLang="en-US" sz="2000" dirty="0" smtClean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5" name="内容占位符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zh-CN" dirty="0" smtClean="0"/>
              <a:t>2. </a:t>
            </a:r>
            <a:r>
              <a:rPr lang="en-US" altLang="zh-CN" dirty="0" err="1" smtClean="0"/>
              <a:t>Git</a:t>
            </a:r>
            <a:r>
              <a:rPr lang="en-US" altLang="zh-CN" dirty="0" smtClean="0"/>
              <a:t> </a:t>
            </a:r>
            <a:r>
              <a:rPr lang="zh-CN" altLang="en-US" dirty="0" smtClean="0"/>
              <a:t>操作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 smtClean="0"/>
              <a:t>	</a:t>
            </a:r>
            <a:r>
              <a:rPr lang="en-US" altLang="zh-CN" dirty="0" err="1" smtClean="0"/>
              <a:t>Git</a:t>
            </a:r>
            <a:r>
              <a:rPr lang="en-US" altLang="zh-CN" dirty="0" smtClean="0"/>
              <a:t> </a:t>
            </a:r>
            <a:r>
              <a:rPr lang="zh-CN" altLang="en-US" dirty="0" smtClean="0"/>
              <a:t>常用命令</a:t>
            </a:r>
            <a:endParaRPr lang="zh-CN" altLang="en-US" dirty="0"/>
          </a:p>
          <a:p>
            <a:pPr lvl="1"/>
            <a:r>
              <a:rPr lang="zh-CN" altLang="en-US" dirty="0"/>
              <a:t>设置用户名</a:t>
            </a:r>
          </a:p>
          <a:p>
            <a:pPr marL="457200" lvl="1" indent="0">
              <a:buNone/>
            </a:pPr>
            <a:r>
              <a:rPr lang="en-US" altLang="zh-CN" dirty="0" smtClean="0"/>
              <a:t>	</a:t>
            </a:r>
            <a:r>
              <a:rPr lang="en-US" altLang="zh-CN" dirty="0" err="1" smtClean="0"/>
              <a:t>git</a:t>
            </a:r>
            <a:r>
              <a:rPr lang="en-US" altLang="zh-CN" dirty="0" smtClean="0"/>
              <a:t> </a:t>
            </a:r>
            <a:r>
              <a:rPr lang="en-US" altLang="zh-CN" dirty="0" err="1"/>
              <a:t>config</a:t>
            </a:r>
            <a:r>
              <a:rPr lang="en-US" altLang="zh-CN" dirty="0"/>
              <a:t> --global </a:t>
            </a:r>
            <a:r>
              <a:rPr lang="en-US" altLang="zh-CN" dirty="0" smtClean="0"/>
              <a:t>user.name “</a:t>
            </a:r>
            <a:r>
              <a:rPr lang="en-US" altLang="zh-CN" dirty="0" err="1" smtClean="0"/>
              <a:t>xxxx</a:t>
            </a:r>
            <a:r>
              <a:rPr lang="en-US" altLang="zh-CN" dirty="0" smtClean="0"/>
              <a:t>”</a:t>
            </a:r>
            <a:endParaRPr lang="en-US" altLang="zh-CN" dirty="0"/>
          </a:p>
          <a:p>
            <a:pPr lvl="1"/>
            <a:r>
              <a:rPr lang="zh-CN" altLang="en-US" dirty="0"/>
              <a:t>设置用户邮箱</a:t>
            </a:r>
          </a:p>
          <a:p>
            <a:pPr marL="457200" lvl="1" indent="0">
              <a:buNone/>
            </a:pPr>
            <a:r>
              <a:rPr lang="en-US" altLang="zh-CN" dirty="0" smtClean="0"/>
              <a:t>	</a:t>
            </a:r>
            <a:r>
              <a:rPr lang="en-US" altLang="zh-CN" dirty="0" err="1" smtClean="0"/>
              <a:t>git</a:t>
            </a:r>
            <a:r>
              <a:rPr lang="en-US" altLang="zh-CN" dirty="0" smtClean="0"/>
              <a:t> </a:t>
            </a:r>
            <a:r>
              <a:rPr lang="en-US" altLang="zh-CN" dirty="0" err="1"/>
              <a:t>config</a:t>
            </a:r>
            <a:r>
              <a:rPr lang="en-US" altLang="zh-CN" dirty="0"/>
              <a:t> --global </a:t>
            </a:r>
            <a:r>
              <a:rPr lang="en-US" altLang="zh-CN" dirty="0" err="1" smtClean="0"/>
              <a:t>user.email</a:t>
            </a:r>
            <a:r>
              <a:rPr lang="en-US" altLang="zh-CN" dirty="0" smtClean="0"/>
              <a:t> “**@xxx.com</a:t>
            </a:r>
            <a:r>
              <a:rPr lang="en-US" altLang="zh-CN" dirty="0"/>
              <a:t>”</a:t>
            </a:r>
          </a:p>
          <a:p>
            <a:pPr lvl="1"/>
            <a:r>
              <a:rPr lang="zh-CN" altLang="en-US" dirty="0"/>
              <a:t>查看设置</a:t>
            </a:r>
          </a:p>
          <a:p>
            <a:pPr marL="457200" lvl="1" indent="0">
              <a:buNone/>
            </a:pPr>
            <a:r>
              <a:rPr lang="en-US" altLang="zh-CN" dirty="0" smtClean="0"/>
              <a:t>	</a:t>
            </a:r>
            <a:r>
              <a:rPr lang="en-US" altLang="zh-CN" dirty="0" err="1" smtClean="0"/>
              <a:t>git</a:t>
            </a:r>
            <a:r>
              <a:rPr lang="en-US" altLang="zh-CN" dirty="0" smtClean="0"/>
              <a:t> </a:t>
            </a:r>
            <a:r>
              <a:rPr lang="en-US" altLang="zh-CN" dirty="0" err="1"/>
              <a:t>config</a:t>
            </a:r>
            <a:r>
              <a:rPr lang="en-US" altLang="zh-CN" dirty="0"/>
              <a:t> --list</a:t>
            </a:r>
          </a:p>
          <a:p>
            <a:pPr lvl="1"/>
            <a:endParaRPr lang="en-US" altLang="zh-CN" dirty="0"/>
          </a:p>
          <a:p>
            <a:pPr lvl="1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1004386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30"/>
          <p:cNvSpPr>
            <a:spLocks noChangeArrowheads="1"/>
          </p:cNvSpPr>
          <p:nvPr/>
        </p:nvSpPr>
        <p:spPr bwMode="auto">
          <a:xfrm>
            <a:off x="0" y="447675"/>
            <a:ext cx="9144000" cy="5962650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D8D8D8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19050">
                <a:solidFill>
                  <a:srgbClr val="2570BA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grpSp>
        <p:nvGrpSpPr>
          <p:cNvPr id="2" name="组合 72"/>
          <p:cNvGrpSpPr/>
          <p:nvPr/>
        </p:nvGrpSpPr>
        <p:grpSpPr bwMode="auto">
          <a:xfrm>
            <a:off x="6269038" y="26988"/>
            <a:ext cx="2874962" cy="449262"/>
            <a:chOff x="5537631" y="26646"/>
            <a:chExt cx="3610350" cy="616932"/>
          </a:xfrm>
        </p:grpSpPr>
        <p:pic>
          <p:nvPicPr>
            <p:cNvPr id="15367" name="图片 7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20432" t="4443" r="22231" b="32346"/>
            <a:stretch>
              <a:fillRect/>
            </a:stretch>
          </p:blipFill>
          <p:spPr bwMode="auto">
            <a:xfrm>
              <a:off x="5537631" y="26646"/>
              <a:ext cx="637497" cy="6142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368" name="图片 7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8124" t="66331" r="13905" b="15274"/>
            <a:stretch>
              <a:fillRect/>
            </a:stretch>
          </p:blipFill>
          <p:spPr bwMode="auto">
            <a:xfrm>
              <a:off x="6238241" y="43579"/>
              <a:ext cx="2909740" cy="599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5364" name="Title 17"/>
          <p:cNvSpPr>
            <a:spLocks noGrp="1" noChangeArrowheads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eaLnBrk="1" hangingPunct="1"/>
            <a:r>
              <a:rPr lang="zh-CN" altLang="en-US" dirty="0">
                <a:cs typeface="Arial Unicode MS" panose="020B0604020202020204" pitchFamily="34" charset="-122"/>
              </a:rPr>
              <a:t>创建版本库</a:t>
            </a:r>
            <a:endParaRPr lang="zh-CN" altLang="en-US" dirty="0" smtClean="0">
              <a:solidFill>
                <a:schemeClr val="bg2"/>
              </a:solidFill>
              <a:cs typeface="Arial Unicode MS" panose="020B0604020202020204" pitchFamily="34" charset="-122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zh-CN" dirty="0" err="1">
                <a:cs typeface="Arial Unicode MS" panose="020B0604020202020204" pitchFamily="34" charset="-122"/>
              </a:rPr>
              <a:t>Git</a:t>
            </a:r>
            <a:r>
              <a:rPr lang="en-US" altLang="zh-CN" dirty="0">
                <a:cs typeface="Arial Unicode MS" panose="020B0604020202020204" pitchFamily="34" charset="-122"/>
              </a:rPr>
              <a:t> </a:t>
            </a:r>
            <a:r>
              <a:rPr lang="zh-CN" altLang="en-US" dirty="0">
                <a:cs typeface="Arial Unicode MS" panose="020B0604020202020204" pitchFamily="34" charset="-122"/>
              </a:rPr>
              <a:t>本地</a:t>
            </a:r>
            <a:r>
              <a:rPr lang="zh-CN" altLang="en-US" dirty="0" smtClean="0">
                <a:cs typeface="Arial Unicode MS" panose="020B0604020202020204" pitchFamily="34" charset="-122"/>
              </a:rPr>
              <a:t>操作</a:t>
            </a:r>
            <a:endParaRPr lang="en-US" altLang="zh-CN" dirty="0" smtClean="0"/>
          </a:p>
          <a:p>
            <a:pPr marL="457200" lvl="1" indent="0">
              <a:buNone/>
            </a:pPr>
            <a:r>
              <a:rPr lang="en-US" altLang="zh-CN" dirty="0" smtClean="0"/>
              <a:t>1</a:t>
            </a:r>
            <a:r>
              <a:rPr lang="zh-CN" altLang="en-US" dirty="0" smtClean="0"/>
              <a:t>）初始化一个新的 </a:t>
            </a:r>
            <a:r>
              <a:rPr lang="en-US" altLang="zh-CN" dirty="0" err="1" smtClean="0"/>
              <a:t>Git</a:t>
            </a:r>
            <a:r>
              <a:rPr lang="en-US" altLang="zh-CN" dirty="0" smtClean="0"/>
              <a:t> </a:t>
            </a:r>
            <a:r>
              <a:rPr lang="zh-CN" altLang="en-US" dirty="0" smtClean="0"/>
              <a:t>仓库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 </a:t>
            </a:r>
            <a:r>
              <a:rPr lang="zh-CN" altLang="en-US" dirty="0"/>
              <a:t>创建一个文件夹（或使用已有的文件夹） </a:t>
            </a:r>
          </a:p>
          <a:p>
            <a:pPr marL="457200" lvl="1" indent="0">
              <a:buNone/>
            </a:pPr>
            <a:r>
              <a:rPr lang="en-US" altLang="zh-CN" dirty="0" smtClean="0"/>
              <a:t>	</a:t>
            </a:r>
            <a:r>
              <a:rPr lang="en-US" altLang="zh-CN" dirty="0" err="1" smtClean="0"/>
              <a:t>mkdir</a:t>
            </a:r>
            <a:r>
              <a:rPr lang="en-US" altLang="zh-CN" dirty="0" smtClean="0"/>
              <a:t> </a:t>
            </a:r>
            <a:r>
              <a:rPr lang="en-US" altLang="zh-CN" dirty="0"/>
              <a:t>demo    </a:t>
            </a:r>
          </a:p>
          <a:p>
            <a:pPr lvl="1"/>
            <a:r>
              <a:rPr lang="en-US" altLang="zh-CN" dirty="0"/>
              <a:t>  </a:t>
            </a:r>
            <a:r>
              <a:rPr lang="zh-CN" altLang="en-US" dirty="0" smtClean="0"/>
              <a:t>进入刚创建的文件夹</a:t>
            </a:r>
            <a:r>
              <a:rPr lang="zh-CN" altLang="en-US" dirty="0"/>
              <a:t>内初始化 </a:t>
            </a:r>
            <a:r>
              <a:rPr lang="en-US" altLang="zh-CN" dirty="0" err="1"/>
              <a:t>Git</a:t>
            </a:r>
            <a:r>
              <a:rPr lang="zh-CN" altLang="en-US" dirty="0"/>
              <a:t>，创建 </a:t>
            </a:r>
            <a:r>
              <a:rPr lang="en-US" altLang="zh-CN" dirty="0" err="1"/>
              <a:t>Git</a:t>
            </a:r>
            <a:r>
              <a:rPr lang="en-US" altLang="zh-CN" dirty="0"/>
              <a:t> </a:t>
            </a:r>
            <a:r>
              <a:rPr lang="zh-CN" altLang="en-US" dirty="0"/>
              <a:t>仓库</a:t>
            </a:r>
          </a:p>
          <a:p>
            <a:pPr marL="457200" lvl="1" indent="0">
              <a:buNone/>
            </a:pPr>
            <a:r>
              <a:rPr lang="en-US" altLang="zh-CN" dirty="0" smtClean="0"/>
              <a:t>	cd demo</a:t>
            </a:r>
            <a:endParaRPr lang="en-US" altLang="zh-CN" dirty="0"/>
          </a:p>
          <a:p>
            <a:pPr marL="457200" lvl="1" indent="0">
              <a:buNone/>
            </a:pPr>
            <a:r>
              <a:rPr lang="en-US" altLang="zh-CN" dirty="0" smtClean="0"/>
              <a:t>	</a:t>
            </a:r>
            <a:r>
              <a:rPr lang="en-US" altLang="zh-CN" dirty="0" err="1" smtClean="0"/>
              <a:t>git</a:t>
            </a:r>
            <a:r>
              <a:rPr lang="en-US" altLang="zh-CN" dirty="0" smtClean="0"/>
              <a:t> </a:t>
            </a:r>
            <a:r>
              <a:rPr lang="en-US" altLang="zh-CN" dirty="0" err="1"/>
              <a:t>init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30"/>
          <p:cNvSpPr>
            <a:spLocks noChangeArrowheads="1"/>
          </p:cNvSpPr>
          <p:nvPr/>
        </p:nvSpPr>
        <p:spPr bwMode="auto">
          <a:xfrm>
            <a:off x="0" y="476250"/>
            <a:ext cx="9144000" cy="5962650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D8D8D8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19050">
                <a:solidFill>
                  <a:srgbClr val="2570BA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5123" name="Rounded Rectangular Callout 105"/>
          <p:cNvSpPr>
            <a:spLocks noChangeAspect="1"/>
          </p:cNvSpPr>
          <p:nvPr/>
        </p:nvSpPr>
        <p:spPr bwMode="auto">
          <a:xfrm>
            <a:off x="11113" y="4941888"/>
            <a:ext cx="611187" cy="628650"/>
          </a:xfrm>
          <a:prstGeom prst="wedgeRoundRectCallout">
            <a:avLst>
              <a:gd name="adj1" fmla="val -19995"/>
              <a:gd name="adj2" fmla="val 65000"/>
              <a:gd name="adj3" fmla="val 16667"/>
            </a:avLst>
          </a:prstGeom>
          <a:solidFill>
            <a:srgbClr val="FFE181">
              <a:alpha val="5098"/>
            </a:srgbClr>
          </a:solidFill>
          <a:ln w="12700" cap="rnd">
            <a:solidFill>
              <a:srgbClr val="F5D3A1"/>
            </a:solidFill>
            <a:miter lim="800000"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5124" name="Rounded Rectangular Callout 119"/>
          <p:cNvSpPr>
            <a:spLocks noChangeAspect="1"/>
          </p:cNvSpPr>
          <p:nvPr/>
        </p:nvSpPr>
        <p:spPr bwMode="auto">
          <a:xfrm>
            <a:off x="155575" y="2698750"/>
            <a:ext cx="466725" cy="479425"/>
          </a:xfrm>
          <a:prstGeom prst="wedgeRoundRectCallout">
            <a:avLst>
              <a:gd name="adj1" fmla="val -19995"/>
              <a:gd name="adj2" fmla="val 65000"/>
              <a:gd name="adj3" fmla="val 16667"/>
            </a:avLst>
          </a:prstGeom>
          <a:solidFill>
            <a:srgbClr val="FFE181">
              <a:alpha val="5098"/>
            </a:srgbClr>
          </a:solidFill>
          <a:ln w="12700" cap="rnd">
            <a:solidFill>
              <a:srgbClr val="F5D3A1"/>
            </a:solidFill>
            <a:miter lim="800000"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5125" name="Rounded Rectangular Callout 120"/>
          <p:cNvSpPr>
            <a:spLocks noChangeAspect="1"/>
          </p:cNvSpPr>
          <p:nvPr/>
        </p:nvSpPr>
        <p:spPr bwMode="auto">
          <a:xfrm>
            <a:off x="474663" y="3167063"/>
            <a:ext cx="458787" cy="471487"/>
          </a:xfrm>
          <a:prstGeom prst="wedgeRoundRectCallout">
            <a:avLst>
              <a:gd name="adj1" fmla="val -19995"/>
              <a:gd name="adj2" fmla="val 65000"/>
              <a:gd name="adj3" fmla="val 16667"/>
            </a:avLst>
          </a:prstGeom>
          <a:solidFill>
            <a:srgbClr val="FFE181">
              <a:alpha val="5098"/>
            </a:srgbClr>
          </a:solidFill>
          <a:ln w="12700" cap="rnd">
            <a:solidFill>
              <a:srgbClr val="F5D3A1"/>
            </a:solidFill>
            <a:miter lim="800000"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5126" name="Rounded Rectangular Callout 121"/>
          <p:cNvSpPr>
            <a:spLocks noChangeAspect="1"/>
          </p:cNvSpPr>
          <p:nvPr/>
        </p:nvSpPr>
        <p:spPr bwMode="auto">
          <a:xfrm>
            <a:off x="269875" y="3382963"/>
            <a:ext cx="352425" cy="360362"/>
          </a:xfrm>
          <a:prstGeom prst="wedgeRoundRectCallout">
            <a:avLst>
              <a:gd name="adj1" fmla="val -19995"/>
              <a:gd name="adj2" fmla="val 65000"/>
              <a:gd name="adj3" fmla="val 16667"/>
            </a:avLst>
          </a:prstGeom>
          <a:solidFill>
            <a:srgbClr val="FFE181">
              <a:alpha val="5098"/>
            </a:srgbClr>
          </a:solidFill>
          <a:ln w="63500" cap="rnd">
            <a:solidFill>
              <a:srgbClr val="F5D3A1"/>
            </a:solidFill>
            <a:miter lim="800000"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5127" name="Rounded Rectangular Callout 123"/>
          <p:cNvSpPr>
            <a:spLocks noChangeAspect="1"/>
          </p:cNvSpPr>
          <p:nvPr/>
        </p:nvSpPr>
        <p:spPr bwMode="auto">
          <a:xfrm>
            <a:off x="639763" y="3333750"/>
            <a:ext cx="608012" cy="625475"/>
          </a:xfrm>
          <a:prstGeom prst="wedgeRoundRectCallout">
            <a:avLst>
              <a:gd name="adj1" fmla="val -19995"/>
              <a:gd name="adj2" fmla="val 65000"/>
              <a:gd name="adj3" fmla="val 16667"/>
            </a:avLst>
          </a:prstGeom>
          <a:solidFill>
            <a:srgbClr val="FFE181">
              <a:alpha val="5098"/>
            </a:srgbClr>
          </a:solidFill>
          <a:ln w="12700" cap="rnd">
            <a:solidFill>
              <a:srgbClr val="F5D3A1"/>
            </a:solidFill>
            <a:miter lim="800000"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5128" name="Rounded Rectangular Callout 124"/>
          <p:cNvSpPr>
            <a:spLocks noChangeAspect="1"/>
          </p:cNvSpPr>
          <p:nvPr/>
        </p:nvSpPr>
        <p:spPr bwMode="auto">
          <a:xfrm>
            <a:off x="0" y="3479800"/>
            <a:ext cx="671513" cy="849313"/>
          </a:xfrm>
          <a:prstGeom prst="wedgeRoundRectCallout">
            <a:avLst>
              <a:gd name="adj1" fmla="val -6824"/>
              <a:gd name="adj2" fmla="val 62176"/>
              <a:gd name="adj3" fmla="val 16667"/>
            </a:avLst>
          </a:prstGeom>
          <a:solidFill>
            <a:srgbClr val="FFE181">
              <a:alpha val="5098"/>
            </a:srgbClr>
          </a:solidFill>
          <a:ln w="12700" cap="rnd">
            <a:solidFill>
              <a:srgbClr val="F5D3A1"/>
            </a:solidFill>
            <a:miter lim="800000"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5129" name="Title 1"/>
          <p:cNvSpPr>
            <a:spLocks noGrp="1" noChangeArrowheads="1"/>
          </p:cNvSpPr>
          <p:nvPr>
            <p:ph type="title" idx="4294967295"/>
          </p:nvPr>
        </p:nvSpPr>
        <p:spPr>
          <a:xfrm>
            <a:off x="685800" y="654050"/>
            <a:ext cx="7124700" cy="815975"/>
          </a:xfrm>
          <a:prstGeom prst="rect">
            <a:avLst/>
          </a:prstGeom>
        </p:spPr>
        <p:txBody>
          <a:bodyPr/>
          <a:lstStyle/>
          <a:p>
            <a:pPr algn="ctr" eaLnBrk="1" hangingPunct="1"/>
            <a:r>
              <a:rPr lang="zh-CN" altLang="en-US" sz="5400" smtClean="0">
                <a:solidFill>
                  <a:srgbClr val="ED5E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目  录</a:t>
            </a:r>
            <a:endParaRPr lang="zh-CN" altLang="zh-CN" sz="5400" smtClean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5130" name="Content Placeholder 12"/>
          <p:cNvSpPr txBox="1">
            <a:spLocks noChangeArrowheads="1"/>
          </p:cNvSpPr>
          <p:nvPr/>
        </p:nvSpPr>
        <p:spPr bwMode="auto">
          <a:xfrm>
            <a:off x="1327150" y="1678305"/>
            <a:ext cx="7515225" cy="46018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85750" indent="-285750"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  <a:spcAft>
                <a:spcPts val="600"/>
              </a:spcAft>
              <a:buClr>
                <a:srgbClr val="D23B07"/>
              </a:buClr>
              <a:buFont typeface="Wingdings" panose="05000000000000000000" pitchFamily="2" charset="2"/>
              <a:buChar char="§"/>
            </a:pPr>
            <a:r>
              <a:rPr lang="zh-CN" altLang="en-US" sz="2400" dirty="0">
                <a:solidFill>
                  <a:schemeClr val="bg2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Arial Unicode MS" panose="020B0604020202020204" pitchFamily="34" charset="-122"/>
                <a:sym typeface="Calibri" panose="020F0502020204030204" pitchFamily="34" charset="0"/>
              </a:rPr>
              <a:t>版本控制系统介绍</a:t>
            </a:r>
            <a:endParaRPr lang="en-US" altLang="zh-CN" sz="2400" dirty="0">
              <a:solidFill>
                <a:schemeClr val="bg2"/>
              </a:solidFill>
              <a:latin typeface="华文新魏" panose="02010800040101010101" pitchFamily="2" charset="-122"/>
              <a:ea typeface="华文新魏" panose="02010800040101010101" pitchFamily="2" charset="-122"/>
              <a:cs typeface="Arial Unicode MS" panose="020B0604020202020204" pitchFamily="34" charset="-122"/>
              <a:sym typeface="Calibri" panose="020F0502020204030204" pitchFamily="34" charset="0"/>
            </a:endParaRPr>
          </a:p>
          <a:p>
            <a:pPr eaLnBrk="1" hangingPunct="1">
              <a:spcBef>
                <a:spcPct val="20000"/>
              </a:spcBef>
              <a:spcAft>
                <a:spcPts val="600"/>
              </a:spcAft>
              <a:buClr>
                <a:srgbClr val="D23B07"/>
              </a:buClr>
              <a:buFont typeface="Wingdings" panose="05000000000000000000" pitchFamily="2" charset="2"/>
              <a:buChar char="§"/>
            </a:pPr>
            <a:r>
              <a:rPr lang="en-US" altLang="zh-CN" sz="2400" dirty="0">
                <a:solidFill>
                  <a:schemeClr val="bg2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Arial Unicode MS" panose="020B0604020202020204" pitchFamily="34" charset="-122"/>
                <a:sym typeface="Calibri" panose="020F0502020204030204" pitchFamily="34" charset="0"/>
              </a:rPr>
              <a:t>Git </a:t>
            </a:r>
            <a:r>
              <a:rPr lang="zh-CN" altLang="en-US" sz="2400" dirty="0">
                <a:solidFill>
                  <a:schemeClr val="bg2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Arial Unicode MS" panose="020B0604020202020204" pitchFamily="34" charset="-122"/>
                <a:sym typeface="Calibri" panose="020F0502020204030204" pitchFamily="34" charset="0"/>
              </a:rPr>
              <a:t>与 </a:t>
            </a:r>
            <a:r>
              <a:rPr lang="en-US" altLang="zh-CN" sz="2400" dirty="0">
                <a:solidFill>
                  <a:schemeClr val="bg2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Arial Unicode MS" panose="020B0604020202020204" pitchFamily="34" charset="-122"/>
                <a:sym typeface="Calibri" panose="020F0502020204030204" pitchFamily="34" charset="0"/>
              </a:rPr>
              <a:t>GitHub </a:t>
            </a:r>
            <a:r>
              <a:rPr lang="zh-CN" altLang="en-US" sz="2400" dirty="0">
                <a:solidFill>
                  <a:schemeClr val="bg2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Arial Unicode MS" panose="020B0604020202020204" pitchFamily="34" charset="-122"/>
                <a:sym typeface="Calibri" panose="020F0502020204030204" pitchFamily="34" charset="0"/>
              </a:rPr>
              <a:t>简介</a:t>
            </a:r>
            <a:endParaRPr lang="en-US" altLang="zh-CN" sz="2400" dirty="0">
              <a:solidFill>
                <a:schemeClr val="bg2"/>
              </a:solidFill>
              <a:latin typeface="华文新魏" panose="02010800040101010101" pitchFamily="2" charset="-122"/>
              <a:ea typeface="华文新魏" panose="02010800040101010101" pitchFamily="2" charset="-122"/>
              <a:cs typeface="Arial Unicode MS" panose="020B0604020202020204" pitchFamily="34" charset="-122"/>
              <a:sym typeface="Calibri" panose="020F0502020204030204" pitchFamily="34" charset="0"/>
            </a:endParaRPr>
          </a:p>
          <a:p>
            <a:pPr eaLnBrk="1" hangingPunct="1">
              <a:spcBef>
                <a:spcPct val="20000"/>
              </a:spcBef>
              <a:spcAft>
                <a:spcPts val="600"/>
              </a:spcAft>
              <a:buClr>
                <a:srgbClr val="D23B07"/>
              </a:buClr>
              <a:buFont typeface="Wingdings" panose="05000000000000000000" pitchFamily="2" charset="2"/>
              <a:buChar char="§"/>
            </a:pPr>
            <a:r>
              <a:rPr lang="en-US" altLang="zh-CN" sz="2400" dirty="0">
                <a:solidFill>
                  <a:schemeClr val="bg2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Arial Unicode MS" panose="020B0604020202020204" pitchFamily="34" charset="-122"/>
                <a:sym typeface="Calibri" panose="020F0502020204030204" pitchFamily="34" charset="0"/>
              </a:rPr>
              <a:t>Git</a:t>
            </a:r>
            <a:r>
              <a:rPr lang="zh-CN" altLang="en-US" sz="2400" dirty="0">
                <a:solidFill>
                  <a:schemeClr val="bg2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Arial Unicode MS" panose="020B0604020202020204" pitchFamily="34" charset="-122"/>
                <a:sym typeface="Calibri" panose="020F0502020204030204" pitchFamily="34" charset="0"/>
              </a:rPr>
              <a:t>账户注册与管理</a:t>
            </a:r>
          </a:p>
          <a:p>
            <a:pPr eaLnBrk="1" hangingPunct="1">
              <a:spcBef>
                <a:spcPct val="20000"/>
              </a:spcBef>
              <a:spcAft>
                <a:spcPts val="600"/>
              </a:spcAft>
              <a:buClr>
                <a:srgbClr val="D23B07"/>
              </a:buClr>
              <a:buFont typeface="Wingdings" panose="05000000000000000000" pitchFamily="2" charset="2"/>
              <a:buChar char="§"/>
            </a:pPr>
            <a:r>
              <a:rPr lang="zh-CN" altLang="en-US" sz="2400" dirty="0">
                <a:solidFill>
                  <a:schemeClr val="bg2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Arial Unicode MS" panose="020B0604020202020204" pitchFamily="34" charset="-122"/>
                <a:sym typeface="Calibri" panose="020F0502020204030204" pitchFamily="34" charset="0"/>
              </a:rPr>
              <a:t>工作区、暂存区、远程区</a:t>
            </a:r>
          </a:p>
          <a:p>
            <a:pPr eaLnBrk="1" hangingPunct="1">
              <a:spcBef>
                <a:spcPct val="20000"/>
              </a:spcBef>
              <a:spcAft>
                <a:spcPts val="600"/>
              </a:spcAft>
              <a:buClr>
                <a:srgbClr val="D23B07"/>
              </a:buClr>
              <a:buFont typeface="Wingdings" panose="05000000000000000000" pitchFamily="2" charset="2"/>
              <a:buChar char="§"/>
            </a:pPr>
            <a:r>
              <a:rPr lang="zh-CN" altLang="en-US" sz="2400" dirty="0">
                <a:solidFill>
                  <a:schemeClr val="bg2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Arial Unicode MS" panose="020B0604020202020204" pitchFamily="34" charset="-122"/>
                <a:sym typeface="Calibri" panose="020F0502020204030204" pitchFamily="34" charset="0"/>
              </a:rPr>
              <a:t>创建版本</a:t>
            </a:r>
            <a:r>
              <a:rPr lang="zh-CN" altLang="en-US" sz="2400" dirty="0" smtClean="0">
                <a:solidFill>
                  <a:schemeClr val="bg2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Arial Unicode MS" panose="020B0604020202020204" pitchFamily="34" charset="-122"/>
                <a:sym typeface="Calibri" panose="020F0502020204030204" pitchFamily="34" charset="0"/>
              </a:rPr>
              <a:t>库</a:t>
            </a:r>
            <a:endParaRPr lang="en-US" altLang="zh-CN" sz="2400" dirty="0" smtClean="0">
              <a:solidFill>
                <a:schemeClr val="bg2"/>
              </a:solidFill>
              <a:latin typeface="华文新魏" panose="02010800040101010101" pitchFamily="2" charset="-122"/>
              <a:ea typeface="华文新魏" panose="02010800040101010101" pitchFamily="2" charset="-122"/>
              <a:cs typeface="Arial Unicode MS" panose="020B0604020202020204" pitchFamily="34" charset="-122"/>
              <a:sym typeface="Calibri" panose="020F0502020204030204" pitchFamily="34" charset="0"/>
            </a:endParaRPr>
          </a:p>
          <a:p>
            <a:pPr eaLnBrk="1" hangingPunct="1">
              <a:spcBef>
                <a:spcPct val="20000"/>
              </a:spcBef>
              <a:spcAft>
                <a:spcPts val="600"/>
              </a:spcAft>
              <a:buClr>
                <a:srgbClr val="D23B07"/>
              </a:buClr>
              <a:buFont typeface="Wingdings" panose="05000000000000000000" pitchFamily="2" charset="2"/>
              <a:buChar char="§"/>
            </a:pPr>
            <a:r>
              <a:rPr lang="zh-CN" altLang="en-US" sz="2400" dirty="0" smtClean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Arial Unicode MS" panose="020B0604020202020204" pitchFamily="34" charset="-122"/>
                <a:sym typeface="Calibri" panose="020F0502020204030204" pitchFamily="34" charset="0"/>
              </a:rPr>
              <a:t>修改</a:t>
            </a:r>
            <a:r>
              <a:rPr lang="zh-CN" altLang="en-US" sz="2400" dirty="0" smtClean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Arial Unicode MS" panose="020B0604020202020204" pitchFamily="34" charset="-122"/>
                <a:sym typeface="Calibri" panose="020F0502020204030204" pitchFamily="34" charset="0"/>
              </a:rPr>
              <a:t>管理</a:t>
            </a:r>
            <a:endParaRPr lang="zh-CN" altLang="zh-CN" sz="2400" dirty="0">
              <a:solidFill>
                <a:schemeClr val="bg2"/>
              </a:solidFill>
              <a:latin typeface="DFMoW4-B5" charset="-120"/>
              <a:ea typeface="DFMoW4-B5" charset="-120"/>
              <a:cs typeface="Arial Unicode MS" panose="020B0604020202020204" pitchFamily="34" charset="-122"/>
              <a:sym typeface="Calibri" panose="020F0502020204030204" pitchFamily="34" charset="0"/>
            </a:endParaRPr>
          </a:p>
        </p:txBody>
      </p:sp>
      <p:grpSp>
        <p:nvGrpSpPr>
          <p:cNvPr id="2" name="组合 72"/>
          <p:cNvGrpSpPr/>
          <p:nvPr/>
        </p:nvGrpSpPr>
        <p:grpSpPr bwMode="auto">
          <a:xfrm>
            <a:off x="6269038" y="26988"/>
            <a:ext cx="2874962" cy="449262"/>
            <a:chOff x="5537631" y="26646"/>
            <a:chExt cx="3610350" cy="616932"/>
          </a:xfrm>
        </p:grpSpPr>
        <p:pic>
          <p:nvPicPr>
            <p:cNvPr id="5132" name="图片 7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20432" t="4443" r="22231" b="32346"/>
            <a:stretch>
              <a:fillRect/>
            </a:stretch>
          </p:blipFill>
          <p:spPr bwMode="auto">
            <a:xfrm>
              <a:off x="5537631" y="26646"/>
              <a:ext cx="637497" cy="6142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133" name="图片 7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8124" t="66331" r="13905" b="15274"/>
            <a:stretch>
              <a:fillRect/>
            </a:stretch>
          </p:blipFill>
          <p:spPr bwMode="auto">
            <a:xfrm>
              <a:off x="6238241" y="43579"/>
              <a:ext cx="2909740" cy="599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30"/>
          <p:cNvSpPr>
            <a:spLocks noChangeArrowheads="1"/>
          </p:cNvSpPr>
          <p:nvPr/>
        </p:nvSpPr>
        <p:spPr bwMode="auto">
          <a:xfrm>
            <a:off x="0" y="476250"/>
            <a:ext cx="9144000" cy="5962650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D8D8D8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19050">
                <a:solidFill>
                  <a:srgbClr val="2570BA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grpSp>
        <p:nvGrpSpPr>
          <p:cNvPr id="2" name="组合 72"/>
          <p:cNvGrpSpPr/>
          <p:nvPr/>
        </p:nvGrpSpPr>
        <p:grpSpPr bwMode="auto">
          <a:xfrm>
            <a:off x="6269038" y="26988"/>
            <a:ext cx="2874962" cy="449262"/>
            <a:chOff x="5537631" y="26646"/>
            <a:chExt cx="3610350" cy="616932"/>
          </a:xfrm>
        </p:grpSpPr>
        <p:pic>
          <p:nvPicPr>
            <p:cNvPr id="15367" name="图片 7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20432" t="4443" r="22231" b="32346"/>
            <a:stretch>
              <a:fillRect/>
            </a:stretch>
          </p:blipFill>
          <p:spPr bwMode="auto">
            <a:xfrm>
              <a:off x="5537631" y="26646"/>
              <a:ext cx="637497" cy="6142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368" name="图片 7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8124" t="66331" r="13905" b="15274"/>
            <a:stretch>
              <a:fillRect/>
            </a:stretch>
          </p:blipFill>
          <p:spPr bwMode="auto">
            <a:xfrm>
              <a:off x="6238241" y="43579"/>
              <a:ext cx="2909740" cy="599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5364" name="Title 1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zh-CN" sz="3200" dirty="0" smtClean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版本控制系统</a:t>
            </a:r>
          </a:p>
        </p:txBody>
      </p:sp>
      <p:sp>
        <p:nvSpPr>
          <p:cNvPr id="7" name="内容占位符 6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zh-CN" altLang="en-US" dirty="0" smtClean="0"/>
              <a:t>版本控制系统功能</a:t>
            </a:r>
            <a:endParaRPr lang="en-US" altLang="zh-CN" dirty="0" smtClean="0"/>
          </a:p>
          <a:p>
            <a:pPr lvl="1"/>
            <a:r>
              <a:rPr lang="zh-CN" altLang="en-US" dirty="0"/>
              <a:t> 记录文件的所有历史变化     </a:t>
            </a:r>
          </a:p>
          <a:p>
            <a:pPr lvl="1"/>
            <a:r>
              <a:rPr lang="zh-CN" altLang="en-US" dirty="0"/>
              <a:t>  随时恢复到任何一个历史状态</a:t>
            </a:r>
          </a:p>
          <a:p>
            <a:pPr lvl="1"/>
            <a:r>
              <a:rPr lang="zh-CN" altLang="en-US" dirty="0"/>
              <a:t>  多人协作开发或修改</a:t>
            </a:r>
          </a:p>
          <a:p>
            <a:pPr lvl="1"/>
            <a:r>
              <a:rPr lang="zh-CN" altLang="en-US" dirty="0"/>
              <a:t>  错误恢复</a:t>
            </a:r>
          </a:p>
          <a:p>
            <a:pPr lvl="1"/>
            <a:r>
              <a:rPr lang="zh-CN" altLang="en-US" dirty="0"/>
              <a:t>  多功能并行开发（分支）</a:t>
            </a:r>
          </a:p>
        </p:txBody>
      </p:sp>
    </p:spTree>
    <p:extLst>
      <p:ext uri="{BB962C8B-B14F-4D97-AF65-F5344CB8AC3E}">
        <p14:creationId xmlns:p14="http://schemas.microsoft.com/office/powerpoint/2010/main" xmlns="" val="1225605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30"/>
          <p:cNvSpPr>
            <a:spLocks noChangeArrowheads="1"/>
          </p:cNvSpPr>
          <p:nvPr/>
        </p:nvSpPr>
        <p:spPr bwMode="auto">
          <a:xfrm>
            <a:off x="0" y="447675"/>
            <a:ext cx="9144000" cy="5962650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D8D8D8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19050">
                <a:solidFill>
                  <a:srgbClr val="2570BA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grpSp>
        <p:nvGrpSpPr>
          <p:cNvPr id="2" name="组合 72"/>
          <p:cNvGrpSpPr/>
          <p:nvPr/>
        </p:nvGrpSpPr>
        <p:grpSpPr bwMode="auto">
          <a:xfrm>
            <a:off x="6269038" y="26988"/>
            <a:ext cx="2874962" cy="449262"/>
            <a:chOff x="5537631" y="26646"/>
            <a:chExt cx="3610350" cy="616932"/>
          </a:xfrm>
        </p:grpSpPr>
        <p:pic>
          <p:nvPicPr>
            <p:cNvPr id="15367" name="图片 7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20432" t="4443" r="22231" b="32346"/>
            <a:stretch>
              <a:fillRect/>
            </a:stretch>
          </p:blipFill>
          <p:spPr bwMode="auto">
            <a:xfrm>
              <a:off x="5537631" y="26646"/>
              <a:ext cx="637497" cy="6142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368" name="图片 7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8124" t="66331" r="13905" b="15274"/>
            <a:stretch>
              <a:fillRect/>
            </a:stretch>
          </p:blipFill>
          <p:spPr bwMode="auto">
            <a:xfrm>
              <a:off x="6238241" y="43579"/>
              <a:ext cx="2909740" cy="599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5364" name="Title 17"/>
          <p:cNvSpPr>
            <a:spLocks noGrp="1" noChangeArrowheads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eaLnBrk="1" hangingPunct="1"/>
            <a:r>
              <a:rPr lang="zh-CN" altLang="en-US" dirty="0">
                <a:cs typeface="Arial Unicode MS" panose="020B0604020202020204" pitchFamily="34" charset="-122"/>
              </a:rPr>
              <a:t>创建版本库</a:t>
            </a:r>
            <a:endParaRPr lang="zh-CN" altLang="en-US" dirty="0" smtClean="0">
              <a:solidFill>
                <a:schemeClr val="bg2"/>
              </a:solidFill>
              <a:cs typeface="Arial Unicode MS" panose="020B0604020202020204" pitchFamily="34" charset="-122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502290"/>
            <a:ext cx="8229600" cy="4111625"/>
          </a:xfrm>
        </p:spPr>
        <p:txBody>
          <a:bodyPr/>
          <a:lstStyle/>
          <a:p>
            <a:r>
              <a:rPr lang="en-US" altLang="zh-CN" dirty="0" err="1" smtClean="0"/>
              <a:t>Git</a:t>
            </a:r>
            <a:r>
              <a:rPr lang="zh-CN" altLang="en-US" dirty="0" smtClean="0"/>
              <a:t>修改操作</a:t>
            </a:r>
            <a:endParaRPr lang="en-US" altLang="zh-CN" dirty="0" smtClean="0"/>
          </a:p>
          <a:p>
            <a:pPr marL="457200" lvl="1" indent="0">
              <a:buNone/>
            </a:pPr>
            <a:r>
              <a:rPr lang="en-US" altLang="zh-CN" dirty="0" smtClean="0"/>
              <a:t>1</a:t>
            </a:r>
            <a:r>
              <a:rPr lang="zh-CN" altLang="en-US" dirty="0" smtClean="0"/>
              <a:t>）在本地工作区修改或新增文件</a:t>
            </a:r>
            <a:r>
              <a:rPr lang="en-US" altLang="zh-CN" dirty="0" smtClean="0"/>
              <a:t>/</a:t>
            </a:r>
            <a:r>
              <a:rPr lang="zh-CN" altLang="en-US" dirty="0" smtClean="0"/>
              <a:t>目录</a:t>
            </a:r>
            <a:endParaRPr lang="en-US" altLang="zh-CN" dirty="0" smtClean="0"/>
          </a:p>
          <a:p>
            <a:pPr marL="457200" lvl="1" indent="0">
              <a:buNone/>
            </a:pPr>
            <a:r>
              <a:rPr lang="en-US" altLang="zh-CN" dirty="0" smtClean="0"/>
              <a:t>2</a:t>
            </a:r>
            <a:r>
              <a:rPr lang="zh-CN" altLang="en-US" dirty="0" smtClean="0"/>
              <a:t>）空白处右键</a:t>
            </a:r>
            <a:r>
              <a:rPr lang="en-US" altLang="zh-CN" dirty="0" smtClean="0">
                <a:sym typeface="Wingdings" panose="05000000000000000000" pitchFamily="2" charset="2"/>
              </a:rPr>
              <a:t></a:t>
            </a:r>
            <a:r>
              <a:rPr lang="en-US" altLang="zh-CN" dirty="0" err="1" smtClean="0">
                <a:sym typeface="Wingdings" panose="05000000000000000000" pitchFamily="2" charset="2"/>
              </a:rPr>
              <a:t>Git</a:t>
            </a:r>
            <a:r>
              <a:rPr lang="en-US" altLang="zh-CN" dirty="0" smtClean="0">
                <a:sym typeface="Wingdings" panose="05000000000000000000" pitchFamily="2" charset="2"/>
              </a:rPr>
              <a:t> Bash Here</a:t>
            </a:r>
          </a:p>
          <a:p>
            <a:pPr marL="457200" lvl="1" indent="0">
              <a:buNone/>
            </a:pPr>
            <a:r>
              <a:rPr lang="en-US" altLang="zh-CN" dirty="0" smtClean="0">
                <a:sym typeface="Wingdings" panose="05000000000000000000" pitchFamily="2" charset="2"/>
              </a:rPr>
              <a:t>3</a:t>
            </a:r>
            <a:r>
              <a:rPr lang="zh-CN" altLang="en-US" dirty="0" smtClean="0">
                <a:sym typeface="Wingdings" panose="05000000000000000000" pitchFamily="2" charset="2"/>
              </a:rPr>
              <a:t>）添加新增加</a:t>
            </a:r>
            <a:r>
              <a:rPr lang="en-US" altLang="zh-CN" dirty="0" smtClean="0">
                <a:sym typeface="Wingdings" panose="05000000000000000000" pitchFamily="2" charset="2"/>
              </a:rPr>
              <a:t>/</a:t>
            </a:r>
            <a:r>
              <a:rPr lang="zh-CN" altLang="en-US" dirty="0" smtClean="0">
                <a:sym typeface="Wingdings" panose="05000000000000000000" pitchFamily="2" charset="2"/>
              </a:rPr>
              <a:t>修改的所有内容</a:t>
            </a:r>
            <a:endParaRPr lang="en-US" altLang="zh-CN" dirty="0" smtClean="0">
              <a:sym typeface="Wingdings" panose="05000000000000000000" pitchFamily="2" charset="2"/>
            </a:endParaRPr>
          </a:p>
          <a:p>
            <a:pPr marL="457200" lvl="1" indent="0">
              <a:buNone/>
            </a:pPr>
            <a:r>
              <a:rPr lang="en-US" altLang="zh-CN" dirty="0">
                <a:sym typeface="Wingdings" panose="05000000000000000000" pitchFamily="2" charset="2"/>
              </a:rPr>
              <a:t>	</a:t>
            </a:r>
            <a:r>
              <a:rPr lang="en-US" altLang="zh-CN" dirty="0" err="1" smtClean="0">
                <a:sym typeface="Wingdings" panose="05000000000000000000" pitchFamily="2" charset="2"/>
              </a:rPr>
              <a:t>git</a:t>
            </a:r>
            <a:r>
              <a:rPr lang="en-US" altLang="zh-CN" dirty="0" smtClean="0">
                <a:sym typeface="Wingdings" panose="05000000000000000000" pitchFamily="2" charset="2"/>
              </a:rPr>
              <a:t> add *</a:t>
            </a:r>
          </a:p>
          <a:p>
            <a:pPr marL="457200" lvl="1" indent="0">
              <a:buNone/>
            </a:pPr>
            <a:r>
              <a:rPr lang="en-US" altLang="zh-CN" dirty="0" smtClean="0">
                <a:sym typeface="Wingdings" panose="05000000000000000000" pitchFamily="2" charset="2"/>
              </a:rPr>
              <a:t>4</a:t>
            </a:r>
            <a:r>
              <a:rPr lang="zh-CN" altLang="en-US" dirty="0" smtClean="0">
                <a:sym typeface="Wingdings" panose="05000000000000000000" pitchFamily="2" charset="2"/>
              </a:rPr>
              <a:t>）提交到本地仓库</a:t>
            </a:r>
            <a:endParaRPr lang="en-US" altLang="zh-CN" dirty="0" smtClean="0">
              <a:sym typeface="Wingdings" panose="05000000000000000000" pitchFamily="2" charset="2"/>
            </a:endParaRPr>
          </a:p>
          <a:p>
            <a:pPr marL="457200" lvl="1" indent="0">
              <a:buNone/>
            </a:pPr>
            <a:r>
              <a:rPr lang="en-US" altLang="zh-CN" dirty="0">
                <a:sym typeface="Wingdings" panose="05000000000000000000" pitchFamily="2" charset="2"/>
              </a:rPr>
              <a:t>	</a:t>
            </a:r>
            <a:r>
              <a:rPr lang="en-US" altLang="zh-CN" dirty="0" err="1">
                <a:sym typeface="Wingdings" panose="05000000000000000000" pitchFamily="2" charset="2"/>
              </a:rPr>
              <a:t>git</a:t>
            </a:r>
            <a:r>
              <a:rPr lang="en-US" altLang="zh-CN" dirty="0">
                <a:sym typeface="Wingdings" panose="05000000000000000000" pitchFamily="2" charset="2"/>
              </a:rPr>
              <a:t> commit -m "</a:t>
            </a:r>
            <a:r>
              <a:rPr lang="zh-CN" altLang="en-US" dirty="0">
                <a:sym typeface="Wingdings" panose="05000000000000000000" pitchFamily="2" charset="2"/>
              </a:rPr>
              <a:t>新增</a:t>
            </a:r>
            <a:r>
              <a:rPr lang="zh-CN" altLang="en-US" dirty="0" smtClean="0">
                <a:sym typeface="Wingdings" panose="05000000000000000000" pitchFamily="2" charset="2"/>
              </a:rPr>
              <a:t>文件</a:t>
            </a:r>
            <a:r>
              <a:rPr lang="en-US" altLang="zh-CN" dirty="0" smtClean="0">
                <a:sym typeface="Wingdings" panose="05000000000000000000" pitchFamily="2" charset="2"/>
              </a:rPr>
              <a:t>“</a:t>
            </a:r>
          </a:p>
          <a:p>
            <a:pPr marL="457200" lvl="1" indent="0">
              <a:buNone/>
            </a:pPr>
            <a:r>
              <a:rPr lang="en-US" altLang="zh-CN" dirty="0" smtClean="0">
                <a:sym typeface="Wingdings" panose="05000000000000000000" pitchFamily="2" charset="2"/>
              </a:rPr>
              <a:t>5</a:t>
            </a:r>
            <a:r>
              <a:rPr lang="zh-CN" altLang="en-US" dirty="0" smtClean="0">
                <a:sym typeface="Wingdings" panose="05000000000000000000" pitchFamily="2" charset="2"/>
              </a:rPr>
              <a:t>）提交到远程仓库</a:t>
            </a:r>
            <a:endParaRPr lang="en-US" altLang="zh-CN" dirty="0" smtClean="0">
              <a:sym typeface="Wingdings" panose="05000000000000000000" pitchFamily="2" charset="2"/>
            </a:endParaRPr>
          </a:p>
          <a:p>
            <a:pPr marL="457200" lvl="1" indent="0">
              <a:buNone/>
            </a:pPr>
            <a:r>
              <a:rPr lang="en-US" altLang="zh-CN" dirty="0">
                <a:sym typeface="Wingdings" panose="05000000000000000000" pitchFamily="2" charset="2"/>
              </a:rPr>
              <a:t>	</a:t>
            </a:r>
            <a:r>
              <a:rPr lang="en-US" altLang="zh-CN" dirty="0" err="1" smtClean="0">
                <a:sym typeface="Wingdings" panose="05000000000000000000" pitchFamily="2" charset="2"/>
              </a:rPr>
              <a:t>git</a:t>
            </a:r>
            <a:r>
              <a:rPr lang="en-US" altLang="zh-CN" dirty="0" smtClean="0">
                <a:sym typeface="Wingdings" panose="05000000000000000000" pitchFamily="2" charset="2"/>
              </a:rPr>
              <a:t> push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8269" y="2032180"/>
            <a:ext cx="1568531" cy="201305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32257" y="2234870"/>
            <a:ext cx="2470277" cy="3797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754951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E29121"/>
            </a:gs>
            <a:gs pos="100000">
              <a:srgbClr val="CE300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30"/>
          <p:cNvSpPr>
            <a:spLocks noChangeArrowheads="1"/>
          </p:cNvSpPr>
          <p:nvPr/>
        </p:nvSpPr>
        <p:spPr bwMode="auto">
          <a:xfrm>
            <a:off x="2760663" y="2647950"/>
            <a:ext cx="4462462" cy="1430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en-US" altLang="zh-CN" sz="7200" b="1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  <a:sym typeface="Calibri" panose="020F0502020204030204" pitchFamily="34" charset="0"/>
              </a:rPr>
              <a:t>Thanks</a:t>
            </a:r>
            <a:endParaRPr lang="zh-CN" altLang="zh-CN" sz="7200" b="1" dirty="0" smtClean="0">
              <a:solidFill>
                <a:schemeClr val="accent2">
                  <a:lumMod val="20000"/>
                  <a:lumOff val="80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  <a:sym typeface="Calibri" panose="020F0502020204030204" pitchFamily="34" charset="0"/>
            </a:endParaRPr>
          </a:p>
        </p:txBody>
      </p:sp>
      <p:pic>
        <p:nvPicPr>
          <p:cNvPr id="16387" name="图片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0432" t="4443" r="22231" b="32346"/>
          <a:stretch>
            <a:fillRect/>
          </a:stretch>
        </p:blipFill>
        <p:spPr bwMode="auto">
          <a:xfrm>
            <a:off x="5589588" y="23813"/>
            <a:ext cx="619125" cy="59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8" name="图片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8124" t="66331" r="13905" b="15274"/>
          <a:stretch>
            <a:fillRect/>
          </a:stretch>
        </p:blipFill>
        <p:spPr bwMode="auto">
          <a:xfrm>
            <a:off x="6289675" y="41275"/>
            <a:ext cx="2827338" cy="582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30"/>
          <p:cNvSpPr>
            <a:spLocks noChangeArrowheads="1"/>
          </p:cNvSpPr>
          <p:nvPr/>
        </p:nvSpPr>
        <p:spPr bwMode="auto">
          <a:xfrm>
            <a:off x="0" y="476250"/>
            <a:ext cx="9144000" cy="5962650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D8D8D8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19050">
                <a:solidFill>
                  <a:srgbClr val="2570BA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grpSp>
        <p:nvGrpSpPr>
          <p:cNvPr id="2" name="组合 72"/>
          <p:cNvGrpSpPr/>
          <p:nvPr/>
        </p:nvGrpSpPr>
        <p:grpSpPr bwMode="auto">
          <a:xfrm>
            <a:off x="6269038" y="26988"/>
            <a:ext cx="2874962" cy="449262"/>
            <a:chOff x="5537631" y="26646"/>
            <a:chExt cx="3610350" cy="616932"/>
          </a:xfrm>
        </p:grpSpPr>
        <p:pic>
          <p:nvPicPr>
            <p:cNvPr id="15367" name="图片 7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20432" t="4443" r="22231" b="32346"/>
            <a:stretch>
              <a:fillRect/>
            </a:stretch>
          </p:blipFill>
          <p:spPr bwMode="auto">
            <a:xfrm>
              <a:off x="5537631" y="26646"/>
              <a:ext cx="637497" cy="6142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368" name="图片 7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8124" t="66331" r="13905" b="15274"/>
            <a:stretch>
              <a:fillRect/>
            </a:stretch>
          </p:blipFill>
          <p:spPr bwMode="auto">
            <a:xfrm>
              <a:off x="6238241" y="43579"/>
              <a:ext cx="2909740" cy="599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5364" name="Title 17"/>
          <p:cNvSpPr>
            <a:spLocks noGrp="1" noChangeArrowheads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eaLnBrk="1" hangingPunct="1"/>
            <a:r>
              <a:rPr lang="zh-CN" altLang="zh-CN" dirty="0" smtClean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版本控制系统</a:t>
            </a:r>
            <a:endParaRPr lang="en-US" altLang="zh-CN" dirty="0" smtClean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zh-CN" altLang="en-US" dirty="0" smtClean="0"/>
              <a:t>版本控制系统分类</a:t>
            </a:r>
            <a:endParaRPr lang="en-US" altLang="zh-CN" dirty="0" smtClean="0"/>
          </a:p>
          <a:p>
            <a:pPr lvl="1"/>
            <a:r>
              <a:rPr lang="zh-CN" altLang="en-US" dirty="0"/>
              <a:t> 本地版本控制</a:t>
            </a:r>
            <a:r>
              <a:rPr lang="zh-CN" altLang="en-US" dirty="0" smtClean="0"/>
              <a:t>系统（</a:t>
            </a:r>
            <a:r>
              <a:rPr lang="en-US" altLang="zh-CN" dirty="0" smtClean="0"/>
              <a:t>VCS</a:t>
            </a:r>
            <a:r>
              <a:rPr lang="zh-CN" altLang="en-US" dirty="0"/>
              <a:t>）</a:t>
            </a:r>
          </a:p>
          <a:p>
            <a:pPr lvl="1"/>
            <a:r>
              <a:rPr lang="zh-CN" altLang="en-US" dirty="0"/>
              <a:t>  集中式版本控制</a:t>
            </a:r>
            <a:r>
              <a:rPr lang="zh-CN" altLang="en-US" dirty="0" smtClean="0"/>
              <a:t>系统（</a:t>
            </a:r>
            <a:r>
              <a:rPr lang="en-US" altLang="zh-CN" dirty="0" smtClean="0"/>
              <a:t>VSS</a:t>
            </a:r>
            <a:r>
              <a:rPr lang="zh-CN" altLang="en-US" dirty="0" smtClean="0"/>
              <a:t>、</a:t>
            </a:r>
            <a:r>
              <a:rPr lang="en-US" altLang="zh-CN" dirty="0" smtClean="0"/>
              <a:t>VCS</a:t>
            </a:r>
            <a:r>
              <a:rPr lang="zh-CN" altLang="en-US" dirty="0" smtClean="0"/>
              <a:t>、</a:t>
            </a:r>
            <a:r>
              <a:rPr lang="en-US" altLang="zh-CN" dirty="0" smtClean="0">
                <a:solidFill>
                  <a:srgbClr val="FF0000"/>
                </a:solidFill>
              </a:rPr>
              <a:t>SVN</a:t>
            </a:r>
            <a:r>
              <a:rPr lang="zh-CN" altLang="en-US" dirty="0" smtClean="0"/>
              <a:t>）</a:t>
            </a:r>
            <a:endParaRPr lang="zh-CN" altLang="en-US" dirty="0"/>
          </a:p>
          <a:p>
            <a:pPr lvl="1"/>
            <a:r>
              <a:rPr lang="zh-CN" altLang="en-US" dirty="0"/>
              <a:t>  </a:t>
            </a:r>
            <a:r>
              <a:rPr lang="zh-CN" altLang="en-US" dirty="0">
                <a:solidFill>
                  <a:srgbClr val="FF0000"/>
                </a:solidFill>
              </a:rPr>
              <a:t>分布式</a:t>
            </a:r>
            <a:r>
              <a:rPr lang="zh-CN" altLang="en-US" dirty="0"/>
              <a:t>版本控制</a:t>
            </a:r>
            <a:r>
              <a:rPr lang="zh-CN" altLang="en-US" dirty="0" smtClean="0"/>
              <a:t>系统（</a:t>
            </a:r>
            <a:r>
              <a:rPr lang="en-US" altLang="zh-CN" dirty="0" smtClean="0">
                <a:solidFill>
                  <a:srgbClr val="FF0000"/>
                </a:solidFill>
              </a:rPr>
              <a:t>Git</a:t>
            </a:r>
            <a:r>
              <a:rPr lang="zh-CN" altLang="en-US" dirty="0"/>
              <a:t>）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scs_template">
  <a:themeElements>
    <a:clrScheme name="scs_template 1">
      <a:dk1>
        <a:srgbClr val="000000"/>
      </a:dk1>
      <a:lt1>
        <a:srgbClr val="FFFFFF"/>
      </a:lt1>
      <a:dk2>
        <a:srgbClr val="5E5E5E"/>
      </a:dk2>
      <a:lt2>
        <a:srgbClr val="DDDDDD"/>
      </a:lt2>
      <a:accent1>
        <a:srgbClr val="418AB3"/>
      </a:accent1>
      <a:accent2>
        <a:srgbClr val="A6B727"/>
      </a:accent2>
      <a:accent3>
        <a:srgbClr val="B6B6B6"/>
      </a:accent3>
      <a:accent4>
        <a:srgbClr val="DADADA"/>
      </a:accent4>
      <a:accent5>
        <a:srgbClr val="B0C4D6"/>
      </a:accent5>
      <a:accent6>
        <a:srgbClr val="96A622"/>
      </a:accent6>
      <a:hlink>
        <a:srgbClr val="F59E00"/>
      </a:hlink>
      <a:folHlink>
        <a:srgbClr val="B2B2B2"/>
      </a:folHlink>
    </a:clrScheme>
    <a:fontScheme name="scs_template">
      <a:majorFont>
        <a:latin typeface="Calibri"/>
        <a:ea typeface=""/>
        <a:cs typeface="Calibri"/>
      </a:majorFont>
      <a:minorFont>
        <a:latin typeface="Calibri"/>
        <a:ea typeface=""/>
        <a:cs typeface="Calibri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lnDef>
  </a:objectDefaults>
  <a:extraClrSchemeLst>
    <a:extraClrScheme>
      <a:clrScheme name="scs_template 1">
        <a:dk1>
          <a:srgbClr val="000000"/>
        </a:dk1>
        <a:lt1>
          <a:srgbClr val="FFFFFF"/>
        </a:lt1>
        <a:dk2>
          <a:srgbClr val="5E5E5E"/>
        </a:dk2>
        <a:lt2>
          <a:srgbClr val="DDDDDD"/>
        </a:lt2>
        <a:accent1>
          <a:srgbClr val="418AB3"/>
        </a:accent1>
        <a:accent2>
          <a:srgbClr val="A6B727"/>
        </a:accent2>
        <a:accent3>
          <a:srgbClr val="B6B6B6"/>
        </a:accent3>
        <a:accent4>
          <a:srgbClr val="DADADA"/>
        </a:accent4>
        <a:accent5>
          <a:srgbClr val="B0C4D6"/>
        </a:accent5>
        <a:accent6>
          <a:srgbClr val="96A622"/>
        </a:accent6>
        <a:hlink>
          <a:srgbClr val="F59E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">
      <a:dk1>
        <a:srgbClr val="E89117"/>
      </a:dk1>
      <a:lt1>
        <a:srgbClr val="FFFFFF"/>
      </a:lt1>
      <a:dk2>
        <a:srgbClr val="000000"/>
      </a:dk2>
      <a:lt2>
        <a:srgbClr val="FEDD78"/>
      </a:lt2>
      <a:accent1>
        <a:srgbClr val="3399FF"/>
      </a:accent1>
      <a:accent2>
        <a:srgbClr val="C4D73F"/>
      </a:accent2>
      <a:accent3>
        <a:srgbClr val="AAAAAA"/>
      </a:accent3>
      <a:accent4>
        <a:srgbClr val="DADADA"/>
      </a:accent4>
      <a:accent5>
        <a:srgbClr val="ADCAFF"/>
      </a:accent5>
      <a:accent6>
        <a:srgbClr val="B1C338"/>
      </a:accent6>
      <a:hlink>
        <a:srgbClr val="004C99"/>
      </a:hlink>
      <a:folHlink>
        <a:srgbClr val="004C99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1051</TotalTime>
  <Words>2336</Words>
  <Application>Microsoft Office PowerPoint</Application>
  <PresentationFormat>全屏显示(4:3)</PresentationFormat>
  <Paragraphs>373</Paragraphs>
  <Slides>81</Slides>
  <Notes>49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81</vt:i4>
      </vt:variant>
    </vt:vector>
  </HeadingPairs>
  <TitlesOfParts>
    <vt:vector size="82" baseType="lpstr">
      <vt:lpstr>1_scs_template</vt:lpstr>
      <vt:lpstr>Git 与 GitHub</vt:lpstr>
      <vt:lpstr>目  录</vt:lpstr>
      <vt:lpstr>引入</vt:lpstr>
      <vt:lpstr>版本控制系统介绍</vt:lpstr>
      <vt:lpstr>版本控制系统介绍</vt:lpstr>
      <vt:lpstr>版本控制系统介绍</vt:lpstr>
      <vt:lpstr>版本控制系统介绍</vt:lpstr>
      <vt:lpstr>版本控制系统</vt:lpstr>
      <vt:lpstr>版本控制系统</vt:lpstr>
      <vt:lpstr>目  录</vt:lpstr>
      <vt:lpstr>Git（分布式版本管理系统）</vt:lpstr>
      <vt:lpstr>Git（分布式版本管理系统）</vt:lpstr>
      <vt:lpstr>Git（分布式版本管理系统）</vt:lpstr>
      <vt:lpstr>Git（分布式版本管理系统）</vt:lpstr>
      <vt:lpstr>Git（分布式版本管理系统）</vt:lpstr>
      <vt:lpstr>Git（分布式版本管理系统）</vt:lpstr>
      <vt:lpstr>Git（分布式版本管理系统）</vt:lpstr>
      <vt:lpstr>Git（分布式版本管理系统）</vt:lpstr>
      <vt:lpstr>GitHub</vt:lpstr>
      <vt:lpstr>GitHub（官网：https://github.com/）</vt:lpstr>
      <vt:lpstr>目  录</vt:lpstr>
      <vt:lpstr>Git账户注册与管理</vt:lpstr>
      <vt:lpstr>Git账户注册与管理</vt:lpstr>
      <vt:lpstr>Git账户注册与管理</vt:lpstr>
      <vt:lpstr>Git账户注册与管理</vt:lpstr>
      <vt:lpstr>Git账户注册与管理</vt:lpstr>
      <vt:lpstr>Git账户注册与管理</vt:lpstr>
      <vt:lpstr>Git账户注册与管理</vt:lpstr>
      <vt:lpstr>Git账户注册与管理</vt:lpstr>
      <vt:lpstr>Git账户注册与管理</vt:lpstr>
      <vt:lpstr>Git账户注册与管理</vt:lpstr>
      <vt:lpstr>Git账户注册与管理</vt:lpstr>
      <vt:lpstr>Git账户注册与管理</vt:lpstr>
      <vt:lpstr>Git账户注册与管理</vt:lpstr>
      <vt:lpstr>Git账户注册与管理</vt:lpstr>
      <vt:lpstr>Git账户注册与管理</vt:lpstr>
      <vt:lpstr>Git账户注册与管理</vt:lpstr>
      <vt:lpstr>Git账户注册与管理</vt:lpstr>
      <vt:lpstr>Git账户注册与管理</vt:lpstr>
      <vt:lpstr>Git账户注册与管理</vt:lpstr>
      <vt:lpstr>Git账户注册与管理</vt:lpstr>
      <vt:lpstr>Git账户注册与管理</vt:lpstr>
      <vt:lpstr>Git账户注册与管理</vt:lpstr>
      <vt:lpstr>Git账户注册与管理</vt:lpstr>
      <vt:lpstr>Git账户注册与管理</vt:lpstr>
      <vt:lpstr>Git账户注册与管理</vt:lpstr>
      <vt:lpstr>目  录</vt:lpstr>
      <vt:lpstr>工作区、本地仓库、远程仓库</vt:lpstr>
      <vt:lpstr>工作区、本地仓库、远程仓库</vt:lpstr>
      <vt:lpstr>工作区、暂存区、远程区</vt:lpstr>
      <vt:lpstr>幻灯片 51</vt:lpstr>
      <vt:lpstr>目  录</vt:lpstr>
      <vt:lpstr>创建版本库</vt:lpstr>
      <vt:lpstr>创建版本库</vt:lpstr>
      <vt:lpstr>创建版本库</vt:lpstr>
      <vt:lpstr>创建版本库</vt:lpstr>
      <vt:lpstr>创建版本库</vt:lpstr>
      <vt:lpstr>创建版本库</vt:lpstr>
      <vt:lpstr>创建版本库</vt:lpstr>
      <vt:lpstr>创建版本库</vt:lpstr>
      <vt:lpstr>创建版本库</vt:lpstr>
      <vt:lpstr>创建版本库</vt:lpstr>
      <vt:lpstr>创建版本库</vt:lpstr>
      <vt:lpstr>创建版本库</vt:lpstr>
      <vt:lpstr>创建版本库</vt:lpstr>
      <vt:lpstr>创建版本库</vt:lpstr>
      <vt:lpstr>创建版本库</vt:lpstr>
      <vt:lpstr>创建版本库</vt:lpstr>
      <vt:lpstr>创建版本库</vt:lpstr>
      <vt:lpstr>创建版本库</vt:lpstr>
      <vt:lpstr>创建版本库</vt:lpstr>
      <vt:lpstr>创建版本库</vt:lpstr>
      <vt:lpstr>创建版本库</vt:lpstr>
      <vt:lpstr>创建版本库</vt:lpstr>
      <vt:lpstr>创建版本库</vt:lpstr>
      <vt:lpstr>创建版本库</vt:lpstr>
      <vt:lpstr>创建版本库</vt:lpstr>
      <vt:lpstr>创建版本库</vt:lpstr>
      <vt:lpstr>目  录</vt:lpstr>
      <vt:lpstr>创建版本库</vt:lpstr>
      <vt:lpstr>幻灯片 81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Barb</dc:creator>
  <cp:lastModifiedBy>李玮玮</cp:lastModifiedBy>
  <cp:revision>522</cp:revision>
  <cp:lastPrinted>2411-12-30T00:00:00Z</cp:lastPrinted>
  <dcterms:created xsi:type="dcterms:W3CDTF">2012-04-08T16:29:00Z</dcterms:created>
  <dcterms:modified xsi:type="dcterms:W3CDTF">2017-06-30T00:53:00Z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2052-10.1.0.6393</vt:lpwstr>
  </property>
</Properties>
</file>